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2" r:id="rId3"/>
    <p:sldId id="293" r:id="rId4"/>
    <p:sldId id="297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4" r:id="rId61"/>
    <p:sldId id="366" r:id="rId62"/>
    <p:sldId id="367" r:id="rId63"/>
    <p:sldId id="368" r:id="rId64"/>
    <p:sldId id="369" r:id="rId65"/>
    <p:sldId id="370" r:id="rId6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18892" y="462533"/>
            <a:ext cx="35062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hlink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hlink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hlink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3187" y="416052"/>
            <a:ext cx="335762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hlink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1840" y="1119885"/>
            <a:ext cx="6703059" cy="4561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70316" y="6412171"/>
            <a:ext cx="262254" cy="23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888888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237994"/>
            <a:ext cx="8008492" cy="1687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Logic in</a:t>
            </a:r>
            <a:r>
              <a:rPr spc="-40" dirty="0"/>
              <a:t> </a:t>
            </a:r>
            <a:r>
              <a:rPr spc="-10" dirty="0"/>
              <a:t>AI</a:t>
            </a:r>
          </a:p>
          <a:p>
            <a:pPr marL="1270" algn="ctr">
              <a:lnSpc>
                <a:spcPct val="100000"/>
              </a:lnSpc>
              <a:spcBef>
                <a:spcPts val="80"/>
              </a:spcBef>
            </a:pPr>
            <a:r>
              <a:rPr lang="en-US" sz="3200" spc="-15" dirty="0"/>
              <a:t>Contd.</a:t>
            </a:r>
            <a:br>
              <a:rPr lang="en-US" sz="3200" spc="-15" dirty="0"/>
            </a:br>
            <a:r>
              <a:rPr lang="en-US" sz="3200" spc="-15" dirty="0" err="1"/>
              <a:t>Agenda:DPLL</a:t>
            </a:r>
            <a:r>
              <a:rPr lang="en-US" sz="3200" spc="-15"/>
              <a:t> Algo, FIRST ORDER LOGIC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063497" y="3795979"/>
            <a:ext cx="7402195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Session 12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19600" y="1914651"/>
            <a:ext cx="1057910" cy="753110"/>
            <a:chOff x="4419600" y="1914651"/>
            <a:chExt cx="1057910" cy="753110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24400" y="193700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9197" y="1834947"/>
            <a:ext cx="1670685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8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  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T)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(T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71644" y="1885441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67200" y="2667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22826" y="26156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29000" y="2904998"/>
            <a:ext cx="905510" cy="905510"/>
          </a:xfrm>
          <a:custGeom>
            <a:avLst/>
            <a:gdLst/>
            <a:ahLst/>
            <a:cxnLst/>
            <a:rect l="l" t="t" r="r" b="b"/>
            <a:pathLst>
              <a:path w="905510" h="905510">
                <a:moveTo>
                  <a:pt x="22605" y="837310"/>
                </a:moveTo>
                <a:lnTo>
                  <a:pt x="0" y="905256"/>
                </a:lnTo>
                <a:lnTo>
                  <a:pt x="67945" y="882650"/>
                </a:lnTo>
                <a:lnTo>
                  <a:pt x="45212" y="882650"/>
                </a:lnTo>
                <a:lnTo>
                  <a:pt x="22605" y="860044"/>
                </a:lnTo>
                <a:lnTo>
                  <a:pt x="33972" y="848677"/>
                </a:lnTo>
                <a:lnTo>
                  <a:pt x="22605" y="837310"/>
                </a:lnTo>
                <a:close/>
              </a:path>
              <a:path w="905510" h="905510">
                <a:moveTo>
                  <a:pt x="33972" y="848677"/>
                </a:moveTo>
                <a:lnTo>
                  <a:pt x="22605" y="860044"/>
                </a:lnTo>
                <a:lnTo>
                  <a:pt x="45212" y="882650"/>
                </a:lnTo>
                <a:lnTo>
                  <a:pt x="56578" y="871283"/>
                </a:lnTo>
                <a:lnTo>
                  <a:pt x="33972" y="848677"/>
                </a:lnTo>
                <a:close/>
              </a:path>
              <a:path w="905510" h="905510">
                <a:moveTo>
                  <a:pt x="56578" y="871283"/>
                </a:moveTo>
                <a:lnTo>
                  <a:pt x="45212" y="882650"/>
                </a:lnTo>
                <a:lnTo>
                  <a:pt x="67945" y="882650"/>
                </a:lnTo>
                <a:lnTo>
                  <a:pt x="56578" y="871283"/>
                </a:lnTo>
                <a:close/>
              </a:path>
              <a:path w="905510" h="905510">
                <a:moveTo>
                  <a:pt x="882650" y="0"/>
                </a:moveTo>
                <a:lnTo>
                  <a:pt x="33972" y="848677"/>
                </a:lnTo>
                <a:lnTo>
                  <a:pt x="56578" y="871283"/>
                </a:lnTo>
                <a:lnTo>
                  <a:pt x="905255" y="22605"/>
                </a:lnTo>
                <a:lnTo>
                  <a:pt x="8826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9600" y="1914651"/>
            <a:ext cx="1057910" cy="753110"/>
          </a:xfrm>
          <a:custGeom>
            <a:avLst/>
            <a:gdLst/>
            <a:ahLst/>
            <a:cxnLst/>
            <a:rect l="l" t="t" r="r" b="b"/>
            <a:pathLst>
              <a:path w="1057910" h="753110">
                <a:moveTo>
                  <a:pt x="33909" y="689610"/>
                </a:moveTo>
                <a:lnTo>
                  <a:pt x="0" y="752601"/>
                </a:lnTo>
                <a:lnTo>
                  <a:pt x="70738" y="741807"/>
                </a:lnTo>
                <a:lnTo>
                  <a:pt x="68050" y="737997"/>
                </a:lnTo>
                <a:lnTo>
                  <a:pt x="48513" y="737997"/>
                </a:lnTo>
                <a:lnTo>
                  <a:pt x="29972" y="711835"/>
                </a:lnTo>
                <a:lnTo>
                  <a:pt x="43070" y="702593"/>
                </a:lnTo>
                <a:lnTo>
                  <a:pt x="33909" y="689610"/>
                </a:lnTo>
                <a:close/>
              </a:path>
              <a:path w="1057910" h="753110">
                <a:moveTo>
                  <a:pt x="43070" y="702593"/>
                </a:moveTo>
                <a:lnTo>
                  <a:pt x="29972" y="711835"/>
                </a:lnTo>
                <a:lnTo>
                  <a:pt x="48513" y="737997"/>
                </a:lnTo>
                <a:lnTo>
                  <a:pt x="61557" y="728794"/>
                </a:lnTo>
                <a:lnTo>
                  <a:pt x="43070" y="702593"/>
                </a:lnTo>
                <a:close/>
              </a:path>
              <a:path w="1057910" h="753110">
                <a:moveTo>
                  <a:pt x="61557" y="728794"/>
                </a:moveTo>
                <a:lnTo>
                  <a:pt x="48513" y="737997"/>
                </a:lnTo>
                <a:lnTo>
                  <a:pt x="68050" y="737997"/>
                </a:lnTo>
                <a:lnTo>
                  <a:pt x="61557" y="728794"/>
                </a:lnTo>
                <a:close/>
              </a:path>
              <a:path w="1057910" h="753110">
                <a:moveTo>
                  <a:pt x="1038860" y="0"/>
                </a:moveTo>
                <a:lnTo>
                  <a:pt x="43070" y="702593"/>
                </a:lnTo>
                <a:lnTo>
                  <a:pt x="61557" y="728794"/>
                </a:lnTo>
                <a:lnTo>
                  <a:pt x="1057402" y="26162"/>
                </a:lnTo>
                <a:lnTo>
                  <a:pt x="10388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9197" y="1834947"/>
            <a:ext cx="1709420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F)  </a:t>
            </a: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T)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T)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(T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F)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193700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71644" y="1885441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67200" y="2667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22826" y="26156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76600" y="2904998"/>
            <a:ext cx="1057910" cy="1210310"/>
            <a:chOff x="3276600" y="2904998"/>
            <a:chExt cx="1057910" cy="1210310"/>
          </a:xfrm>
        </p:grpSpPr>
        <p:sp>
          <p:nvSpPr>
            <p:cNvPr id="12" name="object 12"/>
            <p:cNvSpPr/>
            <p:nvPr/>
          </p:nvSpPr>
          <p:spPr>
            <a:xfrm>
              <a:off x="3429000" y="2904998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22605" y="837310"/>
                  </a:moveTo>
                  <a:lnTo>
                    <a:pt x="0" y="905256"/>
                  </a:lnTo>
                  <a:lnTo>
                    <a:pt x="67945" y="882650"/>
                  </a:lnTo>
                  <a:lnTo>
                    <a:pt x="45212" y="882650"/>
                  </a:lnTo>
                  <a:lnTo>
                    <a:pt x="22605" y="860044"/>
                  </a:lnTo>
                  <a:lnTo>
                    <a:pt x="33972" y="848677"/>
                  </a:lnTo>
                  <a:lnTo>
                    <a:pt x="22605" y="837310"/>
                  </a:lnTo>
                  <a:close/>
                </a:path>
                <a:path w="905510" h="905510">
                  <a:moveTo>
                    <a:pt x="33972" y="848677"/>
                  </a:moveTo>
                  <a:lnTo>
                    <a:pt x="22605" y="860044"/>
                  </a:lnTo>
                  <a:lnTo>
                    <a:pt x="45212" y="882650"/>
                  </a:lnTo>
                  <a:lnTo>
                    <a:pt x="56578" y="871283"/>
                  </a:lnTo>
                  <a:lnTo>
                    <a:pt x="33972" y="848677"/>
                  </a:lnTo>
                  <a:close/>
                </a:path>
                <a:path w="905510" h="905510">
                  <a:moveTo>
                    <a:pt x="56578" y="871283"/>
                  </a:moveTo>
                  <a:lnTo>
                    <a:pt x="45212" y="882650"/>
                  </a:lnTo>
                  <a:lnTo>
                    <a:pt x="67945" y="882650"/>
                  </a:lnTo>
                  <a:lnTo>
                    <a:pt x="56578" y="871283"/>
                  </a:lnTo>
                  <a:close/>
                </a:path>
                <a:path w="905510" h="905510">
                  <a:moveTo>
                    <a:pt x="882650" y="0"/>
                  </a:moveTo>
                  <a:lnTo>
                    <a:pt x="33972" y="848677"/>
                  </a:lnTo>
                  <a:lnTo>
                    <a:pt x="56578" y="871283"/>
                  </a:lnTo>
                  <a:lnTo>
                    <a:pt x="905255" y="22605"/>
                  </a:lnTo>
                  <a:lnTo>
                    <a:pt x="8826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600" y="3810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40353" y="375843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4600" y="4048125"/>
            <a:ext cx="829310" cy="1057910"/>
          </a:xfrm>
          <a:custGeom>
            <a:avLst/>
            <a:gdLst/>
            <a:ahLst/>
            <a:cxnLst/>
            <a:rect l="l" t="t" r="r" b="b"/>
            <a:pathLst>
              <a:path w="829310" h="1057910">
                <a:moveTo>
                  <a:pt x="14097" y="987425"/>
                </a:moveTo>
                <a:lnTo>
                  <a:pt x="0" y="1057529"/>
                </a:lnTo>
                <a:lnTo>
                  <a:pt x="58790" y="1029462"/>
                </a:lnTo>
                <a:lnTo>
                  <a:pt x="42163" y="1029462"/>
                </a:lnTo>
                <a:lnTo>
                  <a:pt x="16891" y="1009776"/>
                </a:lnTo>
                <a:lnTo>
                  <a:pt x="26689" y="997201"/>
                </a:lnTo>
                <a:lnTo>
                  <a:pt x="14097" y="987425"/>
                </a:lnTo>
                <a:close/>
              </a:path>
              <a:path w="829310" h="1057910">
                <a:moveTo>
                  <a:pt x="26689" y="997201"/>
                </a:moveTo>
                <a:lnTo>
                  <a:pt x="16891" y="1009776"/>
                </a:lnTo>
                <a:lnTo>
                  <a:pt x="42163" y="1029462"/>
                </a:lnTo>
                <a:lnTo>
                  <a:pt x="51993" y="1016846"/>
                </a:lnTo>
                <a:lnTo>
                  <a:pt x="26689" y="997201"/>
                </a:lnTo>
                <a:close/>
              </a:path>
              <a:path w="829310" h="1057910">
                <a:moveTo>
                  <a:pt x="51993" y="1016846"/>
                </a:moveTo>
                <a:lnTo>
                  <a:pt x="42163" y="1029462"/>
                </a:lnTo>
                <a:lnTo>
                  <a:pt x="58790" y="1029462"/>
                </a:lnTo>
                <a:lnTo>
                  <a:pt x="64643" y="1026668"/>
                </a:lnTo>
                <a:lnTo>
                  <a:pt x="51993" y="1016846"/>
                </a:lnTo>
                <a:close/>
              </a:path>
              <a:path w="829310" h="1057910">
                <a:moveTo>
                  <a:pt x="803655" y="0"/>
                </a:moveTo>
                <a:lnTo>
                  <a:pt x="26689" y="997201"/>
                </a:lnTo>
                <a:lnTo>
                  <a:pt x="51993" y="1016846"/>
                </a:lnTo>
                <a:lnTo>
                  <a:pt x="828928" y="19685"/>
                </a:lnTo>
                <a:lnTo>
                  <a:pt x="8036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19600" y="1914651"/>
            <a:ext cx="1057910" cy="753110"/>
            <a:chOff x="4419600" y="1914651"/>
            <a:chExt cx="1057910" cy="753110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24400" y="193700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9197" y="1836471"/>
            <a:ext cx="243204" cy="24961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ct val="144100"/>
              </a:lnSpc>
              <a:spcBef>
                <a:spcPts val="180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F  </a:t>
            </a:r>
            <a:r>
              <a:rPr sz="2800" dirty="0">
                <a:latin typeface="Arial"/>
                <a:cs typeface="Arial"/>
              </a:rPr>
              <a:t>T  T  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71644" y="1885441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67200" y="2667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22826" y="26156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62200" y="2904998"/>
            <a:ext cx="1972310" cy="2505710"/>
            <a:chOff x="2362200" y="2904998"/>
            <a:chExt cx="1972310" cy="2505710"/>
          </a:xfrm>
        </p:grpSpPr>
        <p:sp>
          <p:nvSpPr>
            <p:cNvPr id="13" name="object 13"/>
            <p:cNvSpPr/>
            <p:nvPr/>
          </p:nvSpPr>
          <p:spPr>
            <a:xfrm>
              <a:off x="3429000" y="2904998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22605" y="837310"/>
                  </a:moveTo>
                  <a:lnTo>
                    <a:pt x="0" y="905256"/>
                  </a:lnTo>
                  <a:lnTo>
                    <a:pt x="67945" y="882650"/>
                  </a:lnTo>
                  <a:lnTo>
                    <a:pt x="45212" y="882650"/>
                  </a:lnTo>
                  <a:lnTo>
                    <a:pt x="22605" y="860044"/>
                  </a:lnTo>
                  <a:lnTo>
                    <a:pt x="33972" y="848677"/>
                  </a:lnTo>
                  <a:lnTo>
                    <a:pt x="22605" y="837310"/>
                  </a:lnTo>
                  <a:close/>
                </a:path>
                <a:path w="905510" h="905510">
                  <a:moveTo>
                    <a:pt x="33972" y="848677"/>
                  </a:moveTo>
                  <a:lnTo>
                    <a:pt x="22605" y="860044"/>
                  </a:lnTo>
                  <a:lnTo>
                    <a:pt x="45212" y="882650"/>
                  </a:lnTo>
                  <a:lnTo>
                    <a:pt x="56578" y="871283"/>
                  </a:lnTo>
                  <a:lnTo>
                    <a:pt x="33972" y="848677"/>
                  </a:lnTo>
                  <a:close/>
                </a:path>
                <a:path w="905510" h="905510">
                  <a:moveTo>
                    <a:pt x="56578" y="871283"/>
                  </a:moveTo>
                  <a:lnTo>
                    <a:pt x="45212" y="882650"/>
                  </a:lnTo>
                  <a:lnTo>
                    <a:pt x="67945" y="882650"/>
                  </a:lnTo>
                  <a:lnTo>
                    <a:pt x="56578" y="871283"/>
                  </a:lnTo>
                  <a:close/>
                </a:path>
                <a:path w="905510" h="905510">
                  <a:moveTo>
                    <a:pt x="882650" y="0"/>
                  </a:moveTo>
                  <a:lnTo>
                    <a:pt x="33972" y="848677"/>
                  </a:lnTo>
                  <a:lnTo>
                    <a:pt x="56578" y="871283"/>
                  </a:lnTo>
                  <a:lnTo>
                    <a:pt x="905255" y="22605"/>
                  </a:lnTo>
                  <a:lnTo>
                    <a:pt x="8826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76600" y="3810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62200" y="5105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40353" y="375843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4600" y="4048125"/>
            <a:ext cx="829310" cy="1057910"/>
          </a:xfrm>
          <a:custGeom>
            <a:avLst/>
            <a:gdLst/>
            <a:ahLst/>
            <a:cxnLst/>
            <a:rect l="l" t="t" r="r" b="b"/>
            <a:pathLst>
              <a:path w="829310" h="1057910">
                <a:moveTo>
                  <a:pt x="14097" y="987425"/>
                </a:moveTo>
                <a:lnTo>
                  <a:pt x="0" y="1057529"/>
                </a:lnTo>
                <a:lnTo>
                  <a:pt x="58790" y="1029462"/>
                </a:lnTo>
                <a:lnTo>
                  <a:pt x="42163" y="1029462"/>
                </a:lnTo>
                <a:lnTo>
                  <a:pt x="16891" y="1009776"/>
                </a:lnTo>
                <a:lnTo>
                  <a:pt x="26689" y="997201"/>
                </a:lnTo>
                <a:lnTo>
                  <a:pt x="14097" y="987425"/>
                </a:lnTo>
                <a:close/>
              </a:path>
              <a:path w="829310" h="1057910">
                <a:moveTo>
                  <a:pt x="26689" y="997201"/>
                </a:moveTo>
                <a:lnTo>
                  <a:pt x="16891" y="1009776"/>
                </a:lnTo>
                <a:lnTo>
                  <a:pt x="42163" y="1029462"/>
                </a:lnTo>
                <a:lnTo>
                  <a:pt x="51993" y="1016846"/>
                </a:lnTo>
                <a:lnTo>
                  <a:pt x="26689" y="997201"/>
                </a:lnTo>
                <a:close/>
              </a:path>
              <a:path w="829310" h="1057910">
                <a:moveTo>
                  <a:pt x="51993" y="1016846"/>
                </a:moveTo>
                <a:lnTo>
                  <a:pt x="42163" y="1029462"/>
                </a:lnTo>
                <a:lnTo>
                  <a:pt x="58790" y="1029462"/>
                </a:lnTo>
                <a:lnTo>
                  <a:pt x="64643" y="1026668"/>
                </a:lnTo>
                <a:lnTo>
                  <a:pt x="51993" y="1016846"/>
                </a:lnTo>
                <a:close/>
              </a:path>
              <a:path w="829310" h="1057910">
                <a:moveTo>
                  <a:pt x="803655" y="0"/>
                </a:moveTo>
                <a:lnTo>
                  <a:pt x="26689" y="997201"/>
                </a:lnTo>
                <a:lnTo>
                  <a:pt x="51993" y="1016846"/>
                </a:lnTo>
                <a:lnTo>
                  <a:pt x="828928" y="19685"/>
                </a:lnTo>
                <a:lnTo>
                  <a:pt x="8036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7200" y="1914651"/>
            <a:ext cx="1210310" cy="1057275"/>
            <a:chOff x="4267200" y="1914651"/>
            <a:chExt cx="1210310" cy="1057275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200" y="2666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22826" y="26156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62200" y="2904998"/>
            <a:ext cx="1972310" cy="2505710"/>
            <a:chOff x="2362200" y="2904998"/>
            <a:chExt cx="1972310" cy="2505710"/>
          </a:xfrm>
        </p:grpSpPr>
        <p:sp>
          <p:nvSpPr>
            <p:cNvPr id="10" name="object 10"/>
            <p:cNvSpPr/>
            <p:nvPr/>
          </p:nvSpPr>
          <p:spPr>
            <a:xfrm>
              <a:off x="3429000" y="2904998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22605" y="837310"/>
                  </a:moveTo>
                  <a:lnTo>
                    <a:pt x="0" y="905256"/>
                  </a:lnTo>
                  <a:lnTo>
                    <a:pt x="67945" y="882650"/>
                  </a:lnTo>
                  <a:lnTo>
                    <a:pt x="45212" y="882650"/>
                  </a:lnTo>
                  <a:lnTo>
                    <a:pt x="22605" y="860044"/>
                  </a:lnTo>
                  <a:lnTo>
                    <a:pt x="33972" y="848677"/>
                  </a:lnTo>
                  <a:lnTo>
                    <a:pt x="22605" y="837310"/>
                  </a:lnTo>
                  <a:close/>
                </a:path>
                <a:path w="905510" h="905510">
                  <a:moveTo>
                    <a:pt x="33972" y="848677"/>
                  </a:moveTo>
                  <a:lnTo>
                    <a:pt x="22605" y="860044"/>
                  </a:lnTo>
                  <a:lnTo>
                    <a:pt x="45212" y="882650"/>
                  </a:lnTo>
                  <a:lnTo>
                    <a:pt x="56578" y="871283"/>
                  </a:lnTo>
                  <a:lnTo>
                    <a:pt x="33972" y="848677"/>
                  </a:lnTo>
                  <a:close/>
                </a:path>
                <a:path w="905510" h="905510">
                  <a:moveTo>
                    <a:pt x="56578" y="871283"/>
                  </a:moveTo>
                  <a:lnTo>
                    <a:pt x="45212" y="882650"/>
                  </a:lnTo>
                  <a:lnTo>
                    <a:pt x="67945" y="882650"/>
                  </a:lnTo>
                  <a:lnTo>
                    <a:pt x="56578" y="871283"/>
                  </a:lnTo>
                  <a:close/>
                </a:path>
                <a:path w="905510" h="905510">
                  <a:moveTo>
                    <a:pt x="882650" y="0"/>
                  </a:moveTo>
                  <a:lnTo>
                    <a:pt x="33972" y="848677"/>
                  </a:lnTo>
                  <a:lnTo>
                    <a:pt x="56578" y="871283"/>
                  </a:lnTo>
                  <a:lnTo>
                    <a:pt x="905255" y="22605"/>
                  </a:lnTo>
                  <a:lnTo>
                    <a:pt x="8826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76600" y="3810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62200" y="5105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340353" y="375843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4600" y="4048125"/>
            <a:ext cx="829310" cy="1057910"/>
          </a:xfrm>
          <a:custGeom>
            <a:avLst/>
            <a:gdLst/>
            <a:ahLst/>
            <a:cxnLst/>
            <a:rect l="l" t="t" r="r" b="b"/>
            <a:pathLst>
              <a:path w="829310" h="1057910">
                <a:moveTo>
                  <a:pt x="14097" y="987425"/>
                </a:moveTo>
                <a:lnTo>
                  <a:pt x="0" y="1057529"/>
                </a:lnTo>
                <a:lnTo>
                  <a:pt x="58790" y="1029462"/>
                </a:lnTo>
                <a:lnTo>
                  <a:pt x="42163" y="1029462"/>
                </a:lnTo>
                <a:lnTo>
                  <a:pt x="16891" y="1009776"/>
                </a:lnTo>
                <a:lnTo>
                  <a:pt x="26689" y="997201"/>
                </a:lnTo>
                <a:lnTo>
                  <a:pt x="14097" y="987425"/>
                </a:lnTo>
                <a:close/>
              </a:path>
              <a:path w="829310" h="1057910">
                <a:moveTo>
                  <a:pt x="26689" y="997201"/>
                </a:moveTo>
                <a:lnTo>
                  <a:pt x="16891" y="1009776"/>
                </a:lnTo>
                <a:lnTo>
                  <a:pt x="42163" y="1029462"/>
                </a:lnTo>
                <a:lnTo>
                  <a:pt x="51993" y="1016846"/>
                </a:lnTo>
                <a:lnTo>
                  <a:pt x="26689" y="997201"/>
                </a:lnTo>
                <a:close/>
              </a:path>
              <a:path w="829310" h="1057910">
                <a:moveTo>
                  <a:pt x="51993" y="1016846"/>
                </a:moveTo>
                <a:lnTo>
                  <a:pt x="42163" y="1029462"/>
                </a:lnTo>
                <a:lnTo>
                  <a:pt x="58790" y="1029462"/>
                </a:lnTo>
                <a:lnTo>
                  <a:pt x="64643" y="1026668"/>
                </a:lnTo>
                <a:lnTo>
                  <a:pt x="51993" y="1016846"/>
                </a:lnTo>
                <a:close/>
              </a:path>
              <a:path w="829310" h="1057910">
                <a:moveTo>
                  <a:pt x="803655" y="0"/>
                </a:moveTo>
                <a:lnTo>
                  <a:pt x="26689" y="997201"/>
                </a:lnTo>
                <a:lnTo>
                  <a:pt x="51993" y="1016846"/>
                </a:lnTo>
                <a:lnTo>
                  <a:pt x="828928" y="19685"/>
                </a:lnTo>
                <a:lnTo>
                  <a:pt x="8036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9197" y="1834947"/>
            <a:ext cx="1632585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b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  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(¬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7200" y="1914651"/>
            <a:ext cx="2559685" cy="1057275"/>
            <a:chOff x="4267200" y="1914651"/>
            <a:chExt cx="2559685" cy="1057275"/>
          </a:xfrm>
        </p:grpSpPr>
        <p:sp>
          <p:nvSpPr>
            <p:cNvPr id="6" name="object 6"/>
            <p:cNvSpPr/>
            <p:nvPr/>
          </p:nvSpPr>
          <p:spPr>
            <a:xfrm>
              <a:off x="5648833" y="1915032"/>
              <a:ext cx="1177925" cy="720725"/>
            </a:xfrm>
            <a:custGeom>
              <a:avLst/>
              <a:gdLst/>
              <a:ahLst/>
              <a:cxnLst/>
              <a:rect l="l" t="t" r="r" b="b"/>
              <a:pathLst>
                <a:path w="1177925" h="720725">
                  <a:moveTo>
                    <a:pt x="1114604" y="701037"/>
                  </a:moveTo>
                  <a:lnTo>
                    <a:pt x="1106296" y="714755"/>
                  </a:lnTo>
                  <a:lnTo>
                    <a:pt x="1177670" y="720470"/>
                  </a:lnTo>
                  <a:lnTo>
                    <a:pt x="1170603" y="709294"/>
                  </a:lnTo>
                  <a:lnTo>
                    <a:pt x="1128267" y="709294"/>
                  </a:lnTo>
                  <a:lnTo>
                    <a:pt x="1114604" y="701037"/>
                  </a:lnTo>
                  <a:close/>
                </a:path>
                <a:path w="1177925" h="720725">
                  <a:moveTo>
                    <a:pt x="1131167" y="673686"/>
                  </a:moveTo>
                  <a:lnTo>
                    <a:pt x="1114604" y="701037"/>
                  </a:lnTo>
                  <a:lnTo>
                    <a:pt x="1128267" y="709294"/>
                  </a:lnTo>
                  <a:lnTo>
                    <a:pt x="1144905" y="681989"/>
                  </a:lnTo>
                  <a:lnTo>
                    <a:pt x="1131167" y="673686"/>
                  </a:lnTo>
                  <a:close/>
                </a:path>
                <a:path w="1177925" h="720725">
                  <a:moveTo>
                    <a:pt x="1139443" y="660018"/>
                  </a:moveTo>
                  <a:lnTo>
                    <a:pt x="1131167" y="673686"/>
                  </a:lnTo>
                  <a:lnTo>
                    <a:pt x="1144905" y="681989"/>
                  </a:lnTo>
                  <a:lnTo>
                    <a:pt x="1128267" y="709294"/>
                  </a:lnTo>
                  <a:lnTo>
                    <a:pt x="1170603" y="709294"/>
                  </a:lnTo>
                  <a:lnTo>
                    <a:pt x="1139443" y="660018"/>
                  </a:lnTo>
                  <a:close/>
                </a:path>
                <a:path w="1177925" h="720725">
                  <a:moveTo>
                    <a:pt x="16509" y="0"/>
                  </a:moveTo>
                  <a:lnTo>
                    <a:pt x="0" y="27431"/>
                  </a:lnTo>
                  <a:lnTo>
                    <a:pt x="1114604" y="701037"/>
                  </a:lnTo>
                  <a:lnTo>
                    <a:pt x="1131167" y="673686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0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2666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22826" y="26156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0360" y="2590800"/>
            <a:ext cx="896619" cy="2743200"/>
            <a:chOff x="6190360" y="2590800"/>
            <a:chExt cx="896619" cy="2743200"/>
          </a:xfrm>
        </p:grpSpPr>
        <p:sp>
          <p:nvSpPr>
            <p:cNvPr id="11" name="object 11"/>
            <p:cNvSpPr/>
            <p:nvPr/>
          </p:nvSpPr>
          <p:spPr>
            <a:xfrm>
              <a:off x="6781799" y="2590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0361" y="3910075"/>
              <a:ext cx="820419" cy="1424305"/>
            </a:xfrm>
            <a:custGeom>
              <a:avLst/>
              <a:gdLst/>
              <a:ahLst/>
              <a:cxnLst/>
              <a:rect l="l" t="t" r="r" b="b"/>
              <a:pathLst>
                <a:path w="820420" h="1424304">
                  <a:moveTo>
                    <a:pt x="820039" y="1119124"/>
                  </a:moveTo>
                  <a:lnTo>
                    <a:pt x="667867" y="1119124"/>
                  </a:lnTo>
                  <a:lnTo>
                    <a:pt x="665632" y="1086104"/>
                  </a:lnTo>
                  <a:lnTo>
                    <a:pt x="663067" y="1048004"/>
                  </a:lnTo>
                  <a:lnTo>
                    <a:pt x="649249" y="1056106"/>
                  </a:lnTo>
                  <a:lnTo>
                    <a:pt x="27686" y="0"/>
                  </a:lnTo>
                  <a:lnTo>
                    <a:pt x="0" y="16256"/>
                  </a:lnTo>
                  <a:lnTo>
                    <a:pt x="621652" y="1072286"/>
                  </a:lnTo>
                  <a:lnTo>
                    <a:pt x="607822" y="1080389"/>
                  </a:lnTo>
                  <a:lnTo>
                    <a:pt x="667499" y="1119124"/>
                  </a:lnTo>
                  <a:lnTo>
                    <a:pt x="515239" y="1119124"/>
                  </a:lnTo>
                  <a:lnTo>
                    <a:pt x="515239" y="1423924"/>
                  </a:lnTo>
                  <a:lnTo>
                    <a:pt x="820039" y="1423924"/>
                  </a:lnTo>
                  <a:lnTo>
                    <a:pt x="820039" y="1119124"/>
                  </a:lnTo>
                  <a:close/>
                </a:path>
              </a:pathLst>
            </a:custGeom>
            <a:solidFill>
              <a:srgbClr val="0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837426" y="25394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29000" y="2904998"/>
            <a:ext cx="2819400" cy="1057910"/>
            <a:chOff x="3429000" y="2904998"/>
            <a:chExt cx="2819400" cy="1057910"/>
          </a:xfrm>
        </p:grpSpPr>
        <p:sp>
          <p:nvSpPr>
            <p:cNvPr id="15" name="object 15"/>
            <p:cNvSpPr/>
            <p:nvPr/>
          </p:nvSpPr>
          <p:spPr>
            <a:xfrm>
              <a:off x="4506213" y="2906014"/>
              <a:ext cx="447040" cy="828040"/>
            </a:xfrm>
            <a:custGeom>
              <a:avLst/>
              <a:gdLst/>
              <a:ahLst/>
              <a:cxnLst/>
              <a:rect l="l" t="t" r="r" b="b"/>
              <a:pathLst>
                <a:path w="447039" h="828039">
                  <a:moveTo>
                    <a:pt x="403042" y="778918"/>
                  </a:moveTo>
                  <a:lnTo>
                    <a:pt x="388874" y="786384"/>
                  </a:lnTo>
                  <a:lnTo>
                    <a:pt x="447039" y="828040"/>
                  </a:lnTo>
                  <a:lnTo>
                    <a:pt x="446292" y="792988"/>
                  </a:lnTo>
                  <a:lnTo>
                    <a:pt x="410463" y="792988"/>
                  </a:lnTo>
                  <a:lnTo>
                    <a:pt x="403042" y="778918"/>
                  </a:lnTo>
                  <a:close/>
                </a:path>
                <a:path w="447039" h="828039">
                  <a:moveTo>
                    <a:pt x="431337" y="764009"/>
                  </a:moveTo>
                  <a:lnTo>
                    <a:pt x="403042" y="778918"/>
                  </a:lnTo>
                  <a:lnTo>
                    <a:pt x="410463" y="792988"/>
                  </a:lnTo>
                  <a:lnTo>
                    <a:pt x="438785" y="778129"/>
                  </a:lnTo>
                  <a:lnTo>
                    <a:pt x="431337" y="764009"/>
                  </a:lnTo>
                  <a:close/>
                </a:path>
                <a:path w="447039" h="828039">
                  <a:moveTo>
                    <a:pt x="445515" y="756538"/>
                  </a:moveTo>
                  <a:lnTo>
                    <a:pt x="431337" y="764009"/>
                  </a:lnTo>
                  <a:lnTo>
                    <a:pt x="438785" y="778129"/>
                  </a:lnTo>
                  <a:lnTo>
                    <a:pt x="410463" y="792988"/>
                  </a:lnTo>
                  <a:lnTo>
                    <a:pt x="446292" y="792988"/>
                  </a:lnTo>
                  <a:lnTo>
                    <a:pt x="445515" y="756538"/>
                  </a:lnTo>
                  <a:close/>
                </a:path>
                <a:path w="447039" h="828039">
                  <a:moveTo>
                    <a:pt x="28321" y="0"/>
                  </a:moveTo>
                  <a:lnTo>
                    <a:pt x="0" y="14859"/>
                  </a:lnTo>
                  <a:lnTo>
                    <a:pt x="403042" y="778918"/>
                  </a:lnTo>
                  <a:lnTo>
                    <a:pt x="431337" y="764009"/>
                  </a:lnTo>
                  <a:lnTo>
                    <a:pt x="28321" y="0"/>
                  </a:lnTo>
                  <a:close/>
                </a:path>
              </a:pathLst>
            </a:custGeom>
            <a:solidFill>
              <a:srgbClr val="0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29000" y="2904998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22605" y="837310"/>
                  </a:moveTo>
                  <a:lnTo>
                    <a:pt x="0" y="905256"/>
                  </a:lnTo>
                  <a:lnTo>
                    <a:pt x="67945" y="882650"/>
                  </a:lnTo>
                  <a:lnTo>
                    <a:pt x="45212" y="882650"/>
                  </a:lnTo>
                  <a:lnTo>
                    <a:pt x="22605" y="860044"/>
                  </a:lnTo>
                  <a:lnTo>
                    <a:pt x="33972" y="848677"/>
                  </a:lnTo>
                  <a:lnTo>
                    <a:pt x="22605" y="837310"/>
                  </a:lnTo>
                  <a:close/>
                </a:path>
                <a:path w="905510" h="905510">
                  <a:moveTo>
                    <a:pt x="33972" y="848677"/>
                  </a:moveTo>
                  <a:lnTo>
                    <a:pt x="22605" y="860044"/>
                  </a:lnTo>
                  <a:lnTo>
                    <a:pt x="45212" y="882650"/>
                  </a:lnTo>
                  <a:lnTo>
                    <a:pt x="56578" y="871283"/>
                  </a:lnTo>
                  <a:lnTo>
                    <a:pt x="33972" y="848677"/>
                  </a:lnTo>
                  <a:close/>
                </a:path>
                <a:path w="905510" h="905510">
                  <a:moveTo>
                    <a:pt x="56578" y="871283"/>
                  </a:moveTo>
                  <a:lnTo>
                    <a:pt x="45212" y="882650"/>
                  </a:lnTo>
                  <a:lnTo>
                    <a:pt x="67945" y="882650"/>
                  </a:lnTo>
                  <a:lnTo>
                    <a:pt x="56578" y="871283"/>
                  </a:lnTo>
                  <a:close/>
                </a:path>
                <a:path w="905510" h="905510">
                  <a:moveTo>
                    <a:pt x="882650" y="0"/>
                  </a:moveTo>
                  <a:lnTo>
                    <a:pt x="33972" y="848677"/>
                  </a:lnTo>
                  <a:lnTo>
                    <a:pt x="56578" y="871283"/>
                  </a:lnTo>
                  <a:lnTo>
                    <a:pt x="905255" y="22605"/>
                  </a:lnTo>
                  <a:lnTo>
                    <a:pt x="8826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43600" y="3657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07608" y="360603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62200" y="2828798"/>
            <a:ext cx="4486910" cy="2581910"/>
            <a:chOff x="2362200" y="2828798"/>
            <a:chExt cx="4486910" cy="2581910"/>
          </a:xfrm>
        </p:grpSpPr>
        <p:sp>
          <p:nvSpPr>
            <p:cNvPr id="20" name="object 20"/>
            <p:cNvSpPr/>
            <p:nvPr/>
          </p:nvSpPr>
          <p:spPr>
            <a:xfrm>
              <a:off x="3519424" y="4052824"/>
              <a:ext cx="163195" cy="1052830"/>
            </a:xfrm>
            <a:custGeom>
              <a:avLst/>
              <a:gdLst/>
              <a:ahLst/>
              <a:cxnLst/>
              <a:rect l="l" t="t" r="r" b="b"/>
              <a:pathLst>
                <a:path w="163195" h="1052829">
                  <a:moveTo>
                    <a:pt x="115119" y="991136"/>
                  </a:moveTo>
                  <a:lnTo>
                    <a:pt x="99187" y="993013"/>
                  </a:lnTo>
                  <a:lnTo>
                    <a:pt x="138429" y="1052830"/>
                  </a:lnTo>
                  <a:lnTo>
                    <a:pt x="155038" y="1006982"/>
                  </a:lnTo>
                  <a:lnTo>
                    <a:pt x="116966" y="1006982"/>
                  </a:lnTo>
                  <a:lnTo>
                    <a:pt x="115119" y="991136"/>
                  </a:lnTo>
                  <a:close/>
                </a:path>
                <a:path w="163195" h="1052829">
                  <a:moveTo>
                    <a:pt x="146865" y="987398"/>
                  </a:moveTo>
                  <a:lnTo>
                    <a:pt x="115119" y="991136"/>
                  </a:lnTo>
                  <a:lnTo>
                    <a:pt x="116966" y="1006982"/>
                  </a:lnTo>
                  <a:lnTo>
                    <a:pt x="148716" y="1003300"/>
                  </a:lnTo>
                  <a:lnTo>
                    <a:pt x="146865" y="987398"/>
                  </a:lnTo>
                  <a:close/>
                </a:path>
                <a:path w="163195" h="1052829">
                  <a:moveTo>
                    <a:pt x="162813" y="985519"/>
                  </a:moveTo>
                  <a:lnTo>
                    <a:pt x="146865" y="987398"/>
                  </a:lnTo>
                  <a:lnTo>
                    <a:pt x="148716" y="1003300"/>
                  </a:lnTo>
                  <a:lnTo>
                    <a:pt x="116966" y="1006982"/>
                  </a:lnTo>
                  <a:lnTo>
                    <a:pt x="155038" y="1006982"/>
                  </a:lnTo>
                  <a:lnTo>
                    <a:pt x="162813" y="985519"/>
                  </a:lnTo>
                  <a:close/>
                </a:path>
                <a:path w="163195" h="1052829">
                  <a:moveTo>
                    <a:pt x="31876" y="0"/>
                  </a:moveTo>
                  <a:lnTo>
                    <a:pt x="0" y="3682"/>
                  </a:lnTo>
                  <a:lnTo>
                    <a:pt x="115119" y="991136"/>
                  </a:lnTo>
                  <a:lnTo>
                    <a:pt x="146865" y="987398"/>
                  </a:lnTo>
                  <a:lnTo>
                    <a:pt x="31876" y="0"/>
                  </a:lnTo>
                  <a:close/>
                </a:path>
              </a:pathLst>
            </a:custGeom>
            <a:solidFill>
              <a:srgbClr val="0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05200" y="2828797"/>
              <a:ext cx="3343910" cy="2581910"/>
            </a:xfrm>
            <a:custGeom>
              <a:avLst/>
              <a:gdLst/>
              <a:ahLst/>
              <a:cxnLst/>
              <a:rect l="l" t="t" r="r" b="b"/>
              <a:pathLst>
                <a:path w="3343909" h="2581910">
                  <a:moveTo>
                    <a:pt x="304800" y="2276602"/>
                  </a:moveTo>
                  <a:lnTo>
                    <a:pt x="0" y="2276602"/>
                  </a:lnTo>
                  <a:lnTo>
                    <a:pt x="0" y="2581402"/>
                  </a:lnTo>
                  <a:lnTo>
                    <a:pt x="304800" y="2581402"/>
                  </a:lnTo>
                  <a:lnTo>
                    <a:pt x="304800" y="2276602"/>
                  </a:lnTo>
                  <a:close/>
                </a:path>
                <a:path w="3343909" h="2581910">
                  <a:moveTo>
                    <a:pt x="1905000" y="2200402"/>
                  </a:moveTo>
                  <a:lnTo>
                    <a:pt x="1600200" y="2200402"/>
                  </a:lnTo>
                  <a:lnTo>
                    <a:pt x="1600200" y="2505202"/>
                  </a:lnTo>
                  <a:lnTo>
                    <a:pt x="1905000" y="2505202"/>
                  </a:lnTo>
                  <a:lnTo>
                    <a:pt x="1905000" y="2200402"/>
                  </a:lnTo>
                  <a:close/>
                </a:path>
                <a:path w="3343909" h="2581910">
                  <a:moveTo>
                    <a:pt x="3343656" y="21463"/>
                  </a:moveTo>
                  <a:lnTo>
                    <a:pt x="3319907" y="0"/>
                  </a:lnTo>
                  <a:lnTo>
                    <a:pt x="2621838" y="770864"/>
                  </a:lnTo>
                  <a:lnTo>
                    <a:pt x="2609977" y="760095"/>
                  </a:lnTo>
                  <a:lnTo>
                    <a:pt x="2590800" y="829056"/>
                  </a:lnTo>
                  <a:lnTo>
                    <a:pt x="2654858" y="804164"/>
                  </a:lnTo>
                  <a:lnTo>
                    <a:pt x="2657475" y="803148"/>
                  </a:lnTo>
                  <a:lnTo>
                    <a:pt x="2645562" y="792353"/>
                  </a:lnTo>
                  <a:lnTo>
                    <a:pt x="3343656" y="214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76600" y="3810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62200" y="5105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340353" y="375843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14600" y="3733800"/>
            <a:ext cx="2590800" cy="1372235"/>
          </a:xfrm>
          <a:custGeom>
            <a:avLst/>
            <a:gdLst/>
            <a:ahLst/>
            <a:cxnLst/>
            <a:rect l="l" t="t" r="r" b="b"/>
            <a:pathLst>
              <a:path w="2590800" h="1372235">
                <a:moveTo>
                  <a:pt x="828929" y="334010"/>
                </a:moveTo>
                <a:lnTo>
                  <a:pt x="803643" y="314325"/>
                </a:lnTo>
                <a:lnTo>
                  <a:pt x="26682" y="1311529"/>
                </a:lnTo>
                <a:lnTo>
                  <a:pt x="14097" y="1301750"/>
                </a:lnTo>
                <a:lnTo>
                  <a:pt x="0" y="1371854"/>
                </a:lnTo>
                <a:lnTo>
                  <a:pt x="58788" y="1343787"/>
                </a:lnTo>
                <a:lnTo>
                  <a:pt x="64643" y="1340993"/>
                </a:lnTo>
                <a:lnTo>
                  <a:pt x="51981" y="1331175"/>
                </a:lnTo>
                <a:lnTo>
                  <a:pt x="828929" y="334010"/>
                </a:lnTo>
                <a:close/>
              </a:path>
              <a:path w="2590800" h="1372235">
                <a:moveTo>
                  <a:pt x="2590800" y="0"/>
                </a:moveTo>
                <a:lnTo>
                  <a:pt x="2286000" y="0"/>
                </a:lnTo>
                <a:lnTo>
                  <a:pt x="2286000" y="304800"/>
                </a:lnTo>
                <a:lnTo>
                  <a:pt x="2590800" y="304800"/>
                </a:lnTo>
                <a:lnTo>
                  <a:pt x="25908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49197" y="1834947"/>
            <a:ext cx="1632585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b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  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(¬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57800" y="3939921"/>
            <a:ext cx="861060" cy="1089660"/>
          </a:xfrm>
          <a:custGeom>
            <a:avLst/>
            <a:gdLst/>
            <a:ahLst/>
            <a:cxnLst/>
            <a:rect l="l" t="t" r="r" b="b"/>
            <a:pathLst>
              <a:path w="861060" h="1089660">
                <a:moveTo>
                  <a:pt x="14350" y="1019174"/>
                </a:moveTo>
                <a:lnTo>
                  <a:pt x="0" y="1089278"/>
                </a:lnTo>
                <a:lnTo>
                  <a:pt x="58857" y="1061465"/>
                </a:lnTo>
                <a:lnTo>
                  <a:pt x="42290" y="1061465"/>
                </a:lnTo>
                <a:lnTo>
                  <a:pt x="17017" y="1041653"/>
                </a:lnTo>
                <a:lnTo>
                  <a:pt x="26935" y="1029033"/>
                </a:lnTo>
                <a:lnTo>
                  <a:pt x="14350" y="1019174"/>
                </a:lnTo>
                <a:close/>
              </a:path>
              <a:path w="861060" h="1089660">
                <a:moveTo>
                  <a:pt x="26935" y="1029033"/>
                </a:moveTo>
                <a:lnTo>
                  <a:pt x="17017" y="1041653"/>
                </a:lnTo>
                <a:lnTo>
                  <a:pt x="42290" y="1061465"/>
                </a:lnTo>
                <a:lnTo>
                  <a:pt x="52213" y="1048835"/>
                </a:lnTo>
                <a:lnTo>
                  <a:pt x="26935" y="1029033"/>
                </a:lnTo>
                <a:close/>
              </a:path>
              <a:path w="861060" h="1089660">
                <a:moveTo>
                  <a:pt x="52213" y="1048835"/>
                </a:moveTo>
                <a:lnTo>
                  <a:pt x="42290" y="1061465"/>
                </a:lnTo>
                <a:lnTo>
                  <a:pt x="58857" y="1061465"/>
                </a:lnTo>
                <a:lnTo>
                  <a:pt x="64770" y="1058671"/>
                </a:lnTo>
                <a:lnTo>
                  <a:pt x="52213" y="1048835"/>
                </a:lnTo>
                <a:close/>
              </a:path>
              <a:path w="861060" h="1089660">
                <a:moveTo>
                  <a:pt x="835533" y="0"/>
                </a:moveTo>
                <a:lnTo>
                  <a:pt x="26935" y="1029033"/>
                </a:lnTo>
                <a:lnTo>
                  <a:pt x="52213" y="1048835"/>
                </a:lnTo>
                <a:lnTo>
                  <a:pt x="860678" y="19811"/>
                </a:lnTo>
                <a:lnTo>
                  <a:pt x="8355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566" y="462533"/>
            <a:ext cx="338645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DPLL as</a:t>
            </a:r>
            <a:r>
              <a:rPr spc="-60" dirty="0"/>
              <a:t> </a:t>
            </a:r>
            <a:r>
              <a:rPr spc="-15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2719705" cy="1683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rlito"/>
                <a:cs typeface="Carlito"/>
              </a:rPr>
              <a:t>Search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Space?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rlito"/>
                <a:cs typeface="Carlito"/>
              </a:rPr>
              <a:t>Algorithm?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5270" y="462533"/>
            <a:ext cx="35534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Improving</a:t>
            </a:r>
            <a:r>
              <a:rPr spc="-25" dirty="0"/>
              <a:t> </a:t>
            </a:r>
            <a:r>
              <a:rPr spc="-10" dirty="0"/>
              <a:t>DPLL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9460" y="1553758"/>
            <a:ext cx="7945755" cy="466153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975"/>
              </a:spcBef>
            </a:pPr>
            <a:r>
              <a:rPr sz="2650" spc="-25" dirty="0">
                <a:latin typeface="Times New Roman"/>
                <a:cs typeface="Times New Roman"/>
              </a:rPr>
              <a:t>If </a:t>
            </a:r>
            <a:r>
              <a:rPr sz="2650" spc="-5" dirty="0">
                <a:latin typeface="Times New Roman"/>
                <a:cs typeface="Times New Roman"/>
              </a:rPr>
              <a:t>literal </a:t>
            </a:r>
            <a:r>
              <a:rPr sz="2650" i="1" spc="-140" dirty="0">
                <a:latin typeface="Times New Roman"/>
                <a:cs typeface="Times New Roman"/>
              </a:rPr>
              <a:t>L</a:t>
            </a:r>
            <a:r>
              <a:rPr sz="2325" spc="-209" baseline="-25089" dirty="0">
                <a:latin typeface="Times New Roman"/>
                <a:cs typeface="Times New Roman"/>
              </a:rPr>
              <a:t>1 </a:t>
            </a:r>
            <a:r>
              <a:rPr sz="2650" spc="5" dirty="0">
                <a:latin typeface="Times New Roman"/>
                <a:cs typeface="Times New Roman"/>
              </a:rPr>
              <a:t>is </a:t>
            </a:r>
            <a:r>
              <a:rPr sz="2650" dirty="0">
                <a:latin typeface="Times New Roman"/>
                <a:cs typeface="Times New Roman"/>
              </a:rPr>
              <a:t>true, </a:t>
            </a:r>
            <a:r>
              <a:rPr sz="2650" spc="5" dirty="0">
                <a:latin typeface="Times New Roman"/>
                <a:cs typeface="Times New Roman"/>
              </a:rPr>
              <a:t>then </a:t>
            </a:r>
            <a:r>
              <a:rPr sz="2650" spc="-5" dirty="0">
                <a:latin typeface="Times New Roman"/>
                <a:cs typeface="Times New Roman"/>
              </a:rPr>
              <a:t>clause </a:t>
            </a:r>
            <a:r>
              <a:rPr sz="2650" spc="-45" dirty="0">
                <a:latin typeface="Times New Roman"/>
                <a:cs typeface="Times New Roman"/>
              </a:rPr>
              <a:t>(</a:t>
            </a:r>
            <a:r>
              <a:rPr sz="2650" i="1" spc="-45" dirty="0">
                <a:latin typeface="Times New Roman"/>
                <a:cs typeface="Times New Roman"/>
              </a:rPr>
              <a:t>L</a:t>
            </a:r>
            <a:r>
              <a:rPr sz="2325" spc="-67" baseline="-25089" dirty="0">
                <a:latin typeface="Times New Roman"/>
                <a:cs typeface="Times New Roman"/>
              </a:rPr>
              <a:t>1 </a:t>
            </a:r>
            <a:r>
              <a:rPr sz="2650" spc="10" dirty="0">
                <a:latin typeface="Symbol"/>
                <a:cs typeface="Symbol"/>
              </a:rPr>
              <a:t>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i="1" spc="-50" dirty="0">
                <a:latin typeface="Times New Roman"/>
                <a:cs typeface="Times New Roman"/>
              </a:rPr>
              <a:t>L</a:t>
            </a:r>
            <a:r>
              <a:rPr sz="2325" spc="-75" baseline="-25089" dirty="0">
                <a:latin typeface="Times New Roman"/>
                <a:cs typeface="Times New Roman"/>
              </a:rPr>
              <a:t>2 </a:t>
            </a:r>
            <a:r>
              <a:rPr sz="2650" spc="10" dirty="0">
                <a:latin typeface="Symbol"/>
                <a:cs typeface="Symbol"/>
              </a:rPr>
              <a:t>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...) </a:t>
            </a:r>
            <a:r>
              <a:rPr sz="2650" dirty="0">
                <a:latin typeface="Times New Roman"/>
                <a:cs typeface="Times New Roman"/>
              </a:rPr>
              <a:t>is</a:t>
            </a:r>
            <a:r>
              <a:rPr sz="2650" spc="-41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true</a:t>
            </a:r>
            <a:endParaRPr sz="2650">
              <a:latin typeface="Times New Roman"/>
              <a:cs typeface="Times New Roman"/>
            </a:endParaRPr>
          </a:p>
          <a:p>
            <a:pPr marL="1090930" marR="568325" indent="-1048385">
              <a:lnSpc>
                <a:spcPts val="4079"/>
              </a:lnSpc>
              <a:spcBef>
                <a:spcPts val="265"/>
              </a:spcBef>
            </a:pPr>
            <a:r>
              <a:rPr sz="2650" spc="-25" dirty="0">
                <a:latin typeface="Times New Roman"/>
                <a:cs typeface="Times New Roman"/>
              </a:rPr>
              <a:t>If </a:t>
            </a:r>
            <a:r>
              <a:rPr sz="2650" spc="-5" dirty="0">
                <a:latin typeface="Times New Roman"/>
                <a:cs typeface="Times New Roman"/>
              </a:rPr>
              <a:t>clause </a:t>
            </a:r>
            <a:r>
              <a:rPr sz="2650" i="1" spc="-75" dirty="0">
                <a:latin typeface="Times New Roman"/>
                <a:cs typeface="Times New Roman"/>
              </a:rPr>
              <a:t>C</a:t>
            </a:r>
            <a:r>
              <a:rPr sz="2325" spc="-112" baseline="-25089" dirty="0">
                <a:latin typeface="Times New Roman"/>
                <a:cs typeface="Times New Roman"/>
              </a:rPr>
              <a:t>1 </a:t>
            </a:r>
            <a:r>
              <a:rPr sz="2650" spc="5" dirty="0">
                <a:latin typeface="Times New Roman"/>
                <a:cs typeface="Times New Roman"/>
              </a:rPr>
              <a:t>is </a:t>
            </a:r>
            <a:r>
              <a:rPr sz="2650" dirty="0">
                <a:latin typeface="Times New Roman"/>
                <a:cs typeface="Times New Roman"/>
              </a:rPr>
              <a:t>true, </a:t>
            </a:r>
            <a:r>
              <a:rPr sz="2650" spc="5" dirty="0">
                <a:latin typeface="Times New Roman"/>
                <a:cs typeface="Times New Roman"/>
              </a:rPr>
              <a:t>then </a:t>
            </a:r>
            <a:r>
              <a:rPr sz="2650" i="1" spc="-75" dirty="0">
                <a:latin typeface="Times New Roman"/>
                <a:cs typeface="Times New Roman"/>
              </a:rPr>
              <a:t>C</a:t>
            </a:r>
            <a:r>
              <a:rPr sz="2325" spc="-112" baseline="-25089" dirty="0">
                <a:latin typeface="Times New Roman"/>
                <a:cs typeface="Times New Roman"/>
              </a:rPr>
              <a:t>1 </a:t>
            </a:r>
            <a:r>
              <a:rPr sz="2650" spc="10" dirty="0">
                <a:latin typeface="Symbol"/>
                <a:cs typeface="Symbol"/>
              </a:rPr>
              <a:t>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i="1" spc="15" dirty="0">
                <a:latin typeface="Times New Roman"/>
                <a:cs typeface="Times New Roman"/>
              </a:rPr>
              <a:t>C</a:t>
            </a:r>
            <a:r>
              <a:rPr sz="2325" spc="22" baseline="-25089" dirty="0">
                <a:latin typeface="Times New Roman"/>
                <a:cs typeface="Times New Roman"/>
              </a:rPr>
              <a:t>2 </a:t>
            </a:r>
            <a:r>
              <a:rPr sz="2650" spc="10" dirty="0">
                <a:latin typeface="Symbol"/>
                <a:cs typeface="Symbol"/>
              </a:rPr>
              <a:t>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i="1" spc="-10" dirty="0">
                <a:latin typeface="Times New Roman"/>
                <a:cs typeface="Times New Roman"/>
              </a:rPr>
              <a:t>C</a:t>
            </a:r>
            <a:r>
              <a:rPr sz="2325" spc="-15" baseline="-25089" dirty="0">
                <a:latin typeface="Times New Roman"/>
                <a:cs typeface="Times New Roman"/>
              </a:rPr>
              <a:t>3 </a:t>
            </a:r>
            <a:r>
              <a:rPr sz="2650" spc="10" dirty="0">
                <a:latin typeface="Symbol"/>
                <a:cs typeface="Symbol"/>
              </a:rPr>
              <a:t>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... </a:t>
            </a:r>
            <a:r>
              <a:rPr sz="2650" dirty="0">
                <a:latin typeface="Times New Roman"/>
                <a:cs typeface="Times New Roman"/>
              </a:rPr>
              <a:t>has </a:t>
            </a:r>
            <a:r>
              <a:rPr sz="2650" spc="10" dirty="0">
                <a:latin typeface="Times New Roman"/>
                <a:cs typeface="Times New Roman"/>
              </a:rPr>
              <a:t>the </a:t>
            </a:r>
            <a:r>
              <a:rPr sz="2650" spc="-5" dirty="0">
                <a:latin typeface="Times New Roman"/>
                <a:cs typeface="Times New Roman"/>
              </a:rPr>
              <a:t>same  </a:t>
            </a:r>
            <a:r>
              <a:rPr sz="2650" spc="-15" dirty="0">
                <a:latin typeface="Times New Roman"/>
                <a:cs typeface="Times New Roman"/>
              </a:rPr>
              <a:t>value </a:t>
            </a:r>
            <a:r>
              <a:rPr sz="2650" dirty="0">
                <a:latin typeface="Times New Roman"/>
                <a:cs typeface="Times New Roman"/>
              </a:rPr>
              <a:t>as </a:t>
            </a:r>
            <a:r>
              <a:rPr sz="2650" i="1" spc="15" dirty="0">
                <a:latin typeface="Times New Roman"/>
                <a:cs typeface="Times New Roman"/>
              </a:rPr>
              <a:t>C</a:t>
            </a:r>
            <a:r>
              <a:rPr sz="2325" spc="22" baseline="-25089" dirty="0">
                <a:latin typeface="Times New Roman"/>
                <a:cs typeface="Times New Roman"/>
              </a:rPr>
              <a:t>2 </a:t>
            </a:r>
            <a:r>
              <a:rPr sz="2650" spc="10" dirty="0">
                <a:latin typeface="Symbol"/>
                <a:cs typeface="Symbol"/>
              </a:rPr>
              <a:t>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i="1" spc="-15" dirty="0">
                <a:latin typeface="Times New Roman"/>
                <a:cs typeface="Times New Roman"/>
              </a:rPr>
              <a:t>C</a:t>
            </a:r>
            <a:r>
              <a:rPr sz="2325" spc="-22" baseline="-25089" dirty="0">
                <a:latin typeface="Times New Roman"/>
                <a:cs typeface="Times New Roman"/>
              </a:rPr>
              <a:t>3 </a:t>
            </a:r>
            <a:r>
              <a:rPr sz="2650" spc="10" dirty="0">
                <a:latin typeface="Symbol"/>
                <a:cs typeface="Symbol"/>
              </a:rPr>
              <a:t></a:t>
            </a:r>
            <a:r>
              <a:rPr sz="2650" spc="-44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...</a:t>
            </a:r>
            <a:endParaRPr sz="26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20"/>
              </a:spcBef>
            </a:pP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Therefore: Okay </a:t>
            </a:r>
            <a:r>
              <a:rPr sz="2650" spc="5" dirty="0">
                <a:solidFill>
                  <a:srgbClr val="0000FF"/>
                </a:solidFill>
                <a:latin typeface="Times New Roman"/>
                <a:cs typeface="Times New Roman"/>
              </a:rPr>
              <a:t>to </a:t>
            </a:r>
            <a:r>
              <a:rPr sz="2650" spc="-5" dirty="0">
                <a:solidFill>
                  <a:srgbClr val="0000FF"/>
                </a:solidFill>
                <a:latin typeface="Times New Roman"/>
                <a:cs typeface="Times New Roman"/>
              </a:rPr>
              <a:t>delete clauses </a:t>
            </a: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containing </a:t>
            </a:r>
            <a:r>
              <a:rPr sz="2650" spc="5" dirty="0">
                <a:solidFill>
                  <a:srgbClr val="0000FF"/>
                </a:solidFill>
                <a:latin typeface="Times New Roman"/>
                <a:cs typeface="Times New Roman"/>
              </a:rPr>
              <a:t>true</a:t>
            </a:r>
            <a:r>
              <a:rPr sz="265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literals!</a:t>
            </a:r>
            <a:endParaRPr sz="2650">
              <a:latin typeface="Times New Roman"/>
              <a:cs typeface="Times New Roman"/>
            </a:endParaRPr>
          </a:p>
          <a:p>
            <a:pPr marL="1090930" marR="760095" indent="-1048385">
              <a:lnSpc>
                <a:spcPts val="4079"/>
              </a:lnSpc>
              <a:spcBef>
                <a:spcPts val="200"/>
              </a:spcBef>
            </a:pPr>
            <a:r>
              <a:rPr sz="2650" spc="-25" dirty="0">
                <a:latin typeface="Times New Roman"/>
                <a:cs typeface="Times New Roman"/>
              </a:rPr>
              <a:t>If </a:t>
            </a:r>
            <a:r>
              <a:rPr sz="2650" spc="-5" dirty="0">
                <a:latin typeface="Times New Roman"/>
                <a:cs typeface="Times New Roman"/>
              </a:rPr>
              <a:t>literal </a:t>
            </a:r>
            <a:r>
              <a:rPr sz="2650" i="1" spc="-140" dirty="0">
                <a:latin typeface="Times New Roman"/>
                <a:cs typeface="Times New Roman"/>
              </a:rPr>
              <a:t>L</a:t>
            </a:r>
            <a:r>
              <a:rPr sz="2325" spc="-209" baseline="-25089" dirty="0">
                <a:latin typeface="Times New Roman"/>
                <a:cs typeface="Times New Roman"/>
              </a:rPr>
              <a:t>1 </a:t>
            </a:r>
            <a:r>
              <a:rPr sz="2650" spc="5" dirty="0">
                <a:latin typeface="Times New Roman"/>
                <a:cs typeface="Times New Roman"/>
              </a:rPr>
              <a:t>is </a:t>
            </a:r>
            <a:r>
              <a:rPr sz="2650" spc="-10" dirty="0">
                <a:latin typeface="Times New Roman"/>
                <a:cs typeface="Times New Roman"/>
              </a:rPr>
              <a:t>false, </a:t>
            </a:r>
            <a:r>
              <a:rPr sz="2650" spc="5" dirty="0">
                <a:latin typeface="Times New Roman"/>
                <a:cs typeface="Times New Roman"/>
              </a:rPr>
              <a:t>then </a:t>
            </a:r>
            <a:r>
              <a:rPr sz="2650" spc="-5" dirty="0">
                <a:latin typeface="Times New Roman"/>
                <a:cs typeface="Times New Roman"/>
              </a:rPr>
              <a:t>clause </a:t>
            </a:r>
            <a:r>
              <a:rPr sz="2650" spc="-45" dirty="0">
                <a:latin typeface="Times New Roman"/>
                <a:cs typeface="Times New Roman"/>
              </a:rPr>
              <a:t>(</a:t>
            </a:r>
            <a:r>
              <a:rPr sz="2650" i="1" spc="-45" dirty="0">
                <a:latin typeface="Times New Roman"/>
                <a:cs typeface="Times New Roman"/>
              </a:rPr>
              <a:t>L</a:t>
            </a:r>
            <a:r>
              <a:rPr sz="2325" spc="-67" baseline="-25089" dirty="0">
                <a:latin typeface="Times New Roman"/>
                <a:cs typeface="Times New Roman"/>
              </a:rPr>
              <a:t>1 </a:t>
            </a:r>
            <a:r>
              <a:rPr sz="2650" spc="10" dirty="0">
                <a:latin typeface="Symbol"/>
                <a:cs typeface="Symbol"/>
              </a:rPr>
              <a:t>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i="1" spc="-50" dirty="0">
                <a:latin typeface="Times New Roman"/>
                <a:cs typeface="Times New Roman"/>
              </a:rPr>
              <a:t>L</a:t>
            </a:r>
            <a:r>
              <a:rPr sz="2325" spc="-75" baseline="-25089" dirty="0">
                <a:latin typeface="Times New Roman"/>
                <a:cs typeface="Times New Roman"/>
              </a:rPr>
              <a:t>2 </a:t>
            </a:r>
            <a:r>
              <a:rPr sz="2650" spc="10" dirty="0">
                <a:latin typeface="Symbol"/>
                <a:cs typeface="Symbol"/>
              </a:rPr>
              <a:t>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i="1" spc="-75" dirty="0">
                <a:latin typeface="Times New Roman"/>
                <a:cs typeface="Times New Roman"/>
              </a:rPr>
              <a:t>L</a:t>
            </a:r>
            <a:r>
              <a:rPr sz="2325" spc="-112" baseline="-25089" dirty="0">
                <a:latin typeface="Times New Roman"/>
                <a:cs typeface="Times New Roman"/>
              </a:rPr>
              <a:t>3 </a:t>
            </a:r>
            <a:r>
              <a:rPr sz="2650" spc="10" dirty="0">
                <a:latin typeface="Symbol"/>
                <a:cs typeface="Symbol"/>
              </a:rPr>
              <a:t>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...) </a:t>
            </a:r>
            <a:r>
              <a:rPr sz="2650" dirty="0">
                <a:latin typeface="Times New Roman"/>
                <a:cs typeface="Times New Roman"/>
              </a:rPr>
              <a:t>has  </a:t>
            </a:r>
            <a:r>
              <a:rPr sz="2650" spc="5" dirty="0">
                <a:latin typeface="Times New Roman"/>
                <a:cs typeface="Times New Roman"/>
              </a:rPr>
              <a:t>the </a:t>
            </a:r>
            <a:r>
              <a:rPr sz="2650" spc="-5" dirty="0">
                <a:latin typeface="Times New Roman"/>
                <a:cs typeface="Times New Roman"/>
              </a:rPr>
              <a:t>same </a:t>
            </a:r>
            <a:r>
              <a:rPr sz="2650" spc="-15" dirty="0">
                <a:latin typeface="Times New Roman"/>
                <a:cs typeface="Times New Roman"/>
              </a:rPr>
              <a:t>value </a:t>
            </a:r>
            <a:r>
              <a:rPr sz="2650" dirty="0">
                <a:latin typeface="Times New Roman"/>
                <a:cs typeface="Times New Roman"/>
              </a:rPr>
              <a:t>as </a:t>
            </a:r>
            <a:r>
              <a:rPr sz="2650" spc="10" dirty="0">
                <a:latin typeface="Times New Roman"/>
                <a:cs typeface="Times New Roman"/>
              </a:rPr>
              <a:t>(</a:t>
            </a:r>
            <a:r>
              <a:rPr sz="2650" i="1" spc="10" dirty="0">
                <a:latin typeface="Times New Roman"/>
                <a:cs typeface="Times New Roman"/>
              </a:rPr>
              <a:t>L</a:t>
            </a:r>
            <a:r>
              <a:rPr sz="2325" spc="15" baseline="-25089" dirty="0">
                <a:latin typeface="Times New Roman"/>
                <a:cs typeface="Times New Roman"/>
              </a:rPr>
              <a:t>2 </a:t>
            </a:r>
            <a:r>
              <a:rPr sz="2650" spc="10" dirty="0">
                <a:latin typeface="Symbol"/>
                <a:cs typeface="Symbol"/>
              </a:rPr>
              <a:t>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i="1" spc="-75" dirty="0">
                <a:latin typeface="Times New Roman"/>
                <a:cs typeface="Times New Roman"/>
              </a:rPr>
              <a:t>L</a:t>
            </a:r>
            <a:r>
              <a:rPr sz="2325" spc="-112" baseline="-25089" dirty="0">
                <a:latin typeface="Times New Roman"/>
                <a:cs typeface="Times New Roman"/>
              </a:rPr>
              <a:t>3 </a:t>
            </a:r>
            <a:r>
              <a:rPr sz="2650" spc="10" dirty="0">
                <a:latin typeface="Symbol"/>
                <a:cs typeface="Symbol"/>
              </a:rPr>
              <a:t></a:t>
            </a:r>
            <a:r>
              <a:rPr sz="2650" spc="-43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...)</a:t>
            </a:r>
            <a:endParaRPr sz="2650">
              <a:latin typeface="Times New Roman"/>
              <a:cs typeface="Times New Roman"/>
            </a:endParaRPr>
          </a:p>
          <a:p>
            <a:pPr marL="43180" marR="30480" indent="-5715">
              <a:lnSpc>
                <a:spcPts val="4000"/>
              </a:lnSpc>
              <a:spcBef>
                <a:spcPts val="65"/>
              </a:spcBef>
            </a:pP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Therefore: Okay </a:t>
            </a:r>
            <a:r>
              <a:rPr sz="2650" spc="5" dirty="0">
                <a:solidFill>
                  <a:srgbClr val="0000FF"/>
                </a:solidFill>
                <a:latin typeface="Times New Roman"/>
                <a:cs typeface="Times New Roman"/>
              </a:rPr>
              <a:t>to </a:t>
            </a:r>
            <a:r>
              <a:rPr sz="2650" spc="-5" dirty="0">
                <a:solidFill>
                  <a:srgbClr val="0000FF"/>
                </a:solidFill>
                <a:latin typeface="Times New Roman"/>
                <a:cs typeface="Times New Roman"/>
              </a:rPr>
              <a:t>delete </a:t>
            </a: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shorten containing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false literals!  </a:t>
            </a:r>
            <a:r>
              <a:rPr sz="2650" spc="-25" dirty="0">
                <a:latin typeface="Times New Roman"/>
                <a:cs typeface="Times New Roman"/>
              </a:rPr>
              <a:t>If </a:t>
            </a:r>
            <a:r>
              <a:rPr sz="2650" spc="-5" dirty="0">
                <a:latin typeface="Times New Roman"/>
                <a:cs typeface="Times New Roman"/>
              </a:rPr>
              <a:t>literal </a:t>
            </a:r>
            <a:r>
              <a:rPr sz="2650" i="1" spc="-140" dirty="0">
                <a:latin typeface="Times New Roman"/>
                <a:cs typeface="Times New Roman"/>
              </a:rPr>
              <a:t>L</a:t>
            </a:r>
            <a:r>
              <a:rPr sz="2325" spc="-209" baseline="-25089" dirty="0">
                <a:latin typeface="Times New Roman"/>
                <a:cs typeface="Times New Roman"/>
              </a:rPr>
              <a:t>1 </a:t>
            </a:r>
            <a:r>
              <a:rPr sz="2650" spc="5" dirty="0">
                <a:latin typeface="Times New Roman"/>
                <a:cs typeface="Times New Roman"/>
              </a:rPr>
              <a:t>is </a:t>
            </a:r>
            <a:r>
              <a:rPr sz="2650" spc="-10" dirty="0">
                <a:latin typeface="Times New Roman"/>
                <a:cs typeface="Times New Roman"/>
              </a:rPr>
              <a:t>false, </a:t>
            </a:r>
            <a:r>
              <a:rPr sz="2650" spc="5" dirty="0">
                <a:latin typeface="Times New Roman"/>
                <a:cs typeface="Times New Roman"/>
              </a:rPr>
              <a:t>then </a:t>
            </a:r>
            <a:r>
              <a:rPr sz="2650" spc="-5" dirty="0">
                <a:latin typeface="Times New Roman"/>
                <a:cs typeface="Times New Roman"/>
              </a:rPr>
              <a:t>clause </a:t>
            </a:r>
            <a:r>
              <a:rPr sz="2650" spc="-45" dirty="0">
                <a:latin typeface="Times New Roman"/>
                <a:cs typeface="Times New Roman"/>
              </a:rPr>
              <a:t>(</a:t>
            </a:r>
            <a:r>
              <a:rPr sz="2650" i="1" spc="-45" dirty="0">
                <a:latin typeface="Times New Roman"/>
                <a:cs typeface="Times New Roman"/>
              </a:rPr>
              <a:t>L</a:t>
            </a:r>
            <a:r>
              <a:rPr sz="2325" spc="-67" baseline="-25089" dirty="0">
                <a:latin typeface="Times New Roman"/>
                <a:cs typeface="Times New Roman"/>
              </a:rPr>
              <a:t>1 </a:t>
            </a:r>
            <a:r>
              <a:rPr sz="2650" spc="5" dirty="0">
                <a:latin typeface="Times New Roman"/>
                <a:cs typeface="Times New Roman"/>
              </a:rPr>
              <a:t>) is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false</a:t>
            </a:r>
            <a:endParaRPr sz="26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10"/>
              </a:spcBef>
            </a:pP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Therefore: </a:t>
            </a:r>
            <a:r>
              <a:rPr sz="2650" spc="5" dirty="0">
                <a:solidFill>
                  <a:srgbClr val="0000FF"/>
                </a:solidFill>
                <a:latin typeface="Times New Roman"/>
                <a:cs typeface="Times New Roman"/>
              </a:rPr>
              <a:t>the </a:t>
            </a: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empty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clause </a:t>
            </a:r>
            <a:r>
              <a:rPr sz="2650" spc="-5" dirty="0">
                <a:solidFill>
                  <a:srgbClr val="0000FF"/>
                </a:solidFill>
                <a:latin typeface="Times New Roman"/>
                <a:cs typeface="Times New Roman"/>
              </a:rPr>
              <a:t>means</a:t>
            </a:r>
            <a:r>
              <a:rPr sz="2650" spc="-1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false!</a:t>
            </a:r>
            <a:endParaRPr sz="2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9855" y="4811267"/>
            <a:ext cx="1958339" cy="393700"/>
            <a:chOff x="3419855" y="4811267"/>
            <a:chExt cx="1958339" cy="393700"/>
          </a:xfrm>
        </p:grpSpPr>
        <p:sp>
          <p:nvSpPr>
            <p:cNvPr id="5" name="object 5"/>
            <p:cNvSpPr/>
            <p:nvPr/>
          </p:nvSpPr>
          <p:spPr>
            <a:xfrm>
              <a:off x="3419855" y="4811267"/>
              <a:ext cx="1003553" cy="393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18075" y="4840985"/>
              <a:ext cx="960120" cy="354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2723" y="20574"/>
            <a:ext cx="26377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DPLL </a:t>
            </a:r>
            <a:r>
              <a:rPr sz="3200" spc="-20" dirty="0"/>
              <a:t>version</a:t>
            </a:r>
            <a:r>
              <a:rPr sz="3200" spc="-40" dirty="0"/>
              <a:t> </a:t>
            </a:r>
            <a:r>
              <a:rPr sz="3200" spc="-5" dirty="0"/>
              <a:t>2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96342" y="1066546"/>
            <a:ext cx="7304405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ourier New"/>
                <a:cs typeface="Courier New"/>
              </a:rPr>
              <a:t>dpll_2(F, literal){</a:t>
            </a:r>
            <a:endParaRPr sz="24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2400" b="1" spc="-10" dirty="0">
                <a:latin typeface="Courier New"/>
                <a:cs typeface="Courier New"/>
              </a:rPr>
              <a:t>remove clauses containing</a:t>
            </a:r>
            <a:r>
              <a:rPr sz="2400" b="1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literal</a:t>
            </a:r>
            <a:endParaRPr sz="2400">
              <a:latin typeface="Courier New"/>
              <a:cs typeface="Courier New"/>
            </a:endParaRPr>
          </a:p>
          <a:p>
            <a:pPr marL="355600" marR="5080">
              <a:lnSpc>
                <a:spcPct val="100000"/>
              </a:lnSpc>
            </a:pPr>
            <a:r>
              <a:rPr sz="2400" b="1" spc="-5" dirty="0">
                <a:latin typeface="Courier New"/>
                <a:cs typeface="Courier New"/>
              </a:rPr>
              <a:t>if </a:t>
            </a:r>
            <a:r>
              <a:rPr sz="2400" b="1" spc="-10" dirty="0">
                <a:latin typeface="Courier New"/>
                <a:cs typeface="Courier New"/>
              </a:rPr>
              <a:t>(F contains no clauses)return true;  </a:t>
            </a:r>
            <a:r>
              <a:rPr sz="2400" b="1" spc="-5" dirty="0">
                <a:latin typeface="Courier New"/>
                <a:cs typeface="Courier New"/>
              </a:rPr>
              <a:t>shorten clauses containing </a:t>
            </a:r>
            <a:r>
              <a:rPr sz="2400" b="1" spc="-5" dirty="0">
                <a:latin typeface="Symbol"/>
                <a:cs typeface="Symbol"/>
              </a:rPr>
              <a:t></a:t>
            </a:r>
            <a:r>
              <a:rPr sz="2400" b="1" spc="-5" dirty="0">
                <a:latin typeface="Courier New"/>
                <a:cs typeface="Courier New"/>
              </a:rPr>
              <a:t>literal  if </a:t>
            </a:r>
            <a:r>
              <a:rPr sz="2400" b="1" spc="-10" dirty="0">
                <a:latin typeface="Courier New"/>
                <a:cs typeface="Courier New"/>
              </a:rPr>
              <a:t>(F contains empty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clause)</a:t>
            </a:r>
            <a:endParaRPr sz="2400">
              <a:latin typeface="Courier New"/>
              <a:cs typeface="Courier New"/>
            </a:endParaRPr>
          </a:p>
          <a:p>
            <a:pPr marL="927100">
              <a:lnSpc>
                <a:spcPts val="2305"/>
              </a:lnSpc>
            </a:pPr>
            <a:r>
              <a:rPr sz="2400" b="1" spc="-10" dirty="0">
                <a:latin typeface="Courier New"/>
                <a:cs typeface="Courier New"/>
              </a:rPr>
              <a:t>return false;</a:t>
            </a:r>
            <a:endParaRPr sz="24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2400" b="1" spc="-10" dirty="0">
                <a:latin typeface="Courier New"/>
                <a:cs typeface="Courier New"/>
              </a:rPr>
              <a:t>choose </a:t>
            </a:r>
            <a:r>
              <a:rPr sz="2400" b="1" dirty="0">
                <a:latin typeface="Courier New"/>
                <a:cs typeface="Courier New"/>
              </a:rPr>
              <a:t>V </a:t>
            </a:r>
            <a:r>
              <a:rPr sz="2400" b="1" spc="-5" dirty="0">
                <a:latin typeface="Courier New"/>
                <a:cs typeface="Courier New"/>
              </a:rPr>
              <a:t>in</a:t>
            </a:r>
            <a:r>
              <a:rPr sz="2400" b="1" spc="-3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F;</a:t>
            </a:r>
            <a:endParaRPr sz="2400">
              <a:latin typeface="Courier New"/>
              <a:cs typeface="Courier New"/>
            </a:endParaRPr>
          </a:p>
          <a:p>
            <a:pPr marL="355600" marR="1423670">
              <a:lnSpc>
                <a:spcPts val="2840"/>
              </a:lnSpc>
              <a:spcBef>
                <a:spcPts val="170"/>
              </a:spcBef>
            </a:pPr>
            <a:r>
              <a:rPr sz="2400" b="1" spc="-5" dirty="0">
                <a:latin typeface="Courier New"/>
                <a:cs typeface="Courier New"/>
              </a:rPr>
              <a:t>if (dpll_2(F, </a:t>
            </a:r>
            <a:r>
              <a:rPr sz="2400" b="1" dirty="0">
                <a:latin typeface="Symbol"/>
                <a:cs typeface="Symbol"/>
              </a:rPr>
              <a:t></a:t>
            </a:r>
            <a:r>
              <a:rPr sz="2400" b="1" dirty="0">
                <a:latin typeface="Courier New"/>
                <a:cs typeface="Courier New"/>
              </a:rPr>
              <a:t>V))return</a:t>
            </a:r>
            <a:r>
              <a:rPr sz="2400" b="1" spc="-13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true;  </a:t>
            </a:r>
            <a:r>
              <a:rPr sz="2400" b="1" spc="-10" dirty="0">
                <a:latin typeface="Courier New"/>
                <a:cs typeface="Courier New"/>
              </a:rPr>
              <a:t>return dpll_2(F,</a:t>
            </a:r>
            <a:r>
              <a:rPr sz="2400" b="1" spc="-20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V);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90"/>
              </a:lnSpc>
            </a:pPr>
            <a:r>
              <a:rPr sz="2400" b="1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19600" y="1914651"/>
            <a:ext cx="1057910" cy="753110"/>
            <a:chOff x="4419600" y="1914651"/>
            <a:chExt cx="1057910" cy="753110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24400" y="193700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9197" y="1834947"/>
            <a:ext cx="1651635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b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  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(T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71644" y="1885441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9600" y="1914651"/>
            <a:ext cx="1057910" cy="753110"/>
          </a:xfrm>
          <a:custGeom>
            <a:avLst/>
            <a:gdLst/>
            <a:ahLst/>
            <a:cxnLst/>
            <a:rect l="l" t="t" r="r" b="b"/>
            <a:pathLst>
              <a:path w="1057910" h="753110">
                <a:moveTo>
                  <a:pt x="33909" y="689610"/>
                </a:moveTo>
                <a:lnTo>
                  <a:pt x="0" y="752601"/>
                </a:lnTo>
                <a:lnTo>
                  <a:pt x="70738" y="741807"/>
                </a:lnTo>
                <a:lnTo>
                  <a:pt x="68050" y="737997"/>
                </a:lnTo>
                <a:lnTo>
                  <a:pt x="48513" y="737997"/>
                </a:lnTo>
                <a:lnTo>
                  <a:pt x="29972" y="711835"/>
                </a:lnTo>
                <a:lnTo>
                  <a:pt x="43070" y="702593"/>
                </a:lnTo>
                <a:lnTo>
                  <a:pt x="33909" y="689610"/>
                </a:lnTo>
                <a:close/>
              </a:path>
              <a:path w="1057910" h="753110">
                <a:moveTo>
                  <a:pt x="43070" y="702593"/>
                </a:moveTo>
                <a:lnTo>
                  <a:pt x="29972" y="711835"/>
                </a:lnTo>
                <a:lnTo>
                  <a:pt x="48513" y="737997"/>
                </a:lnTo>
                <a:lnTo>
                  <a:pt x="61557" y="728794"/>
                </a:lnTo>
                <a:lnTo>
                  <a:pt x="43070" y="702593"/>
                </a:lnTo>
                <a:close/>
              </a:path>
              <a:path w="1057910" h="753110">
                <a:moveTo>
                  <a:pt x="61557" y="728794"/>
                </a:moveTo>
                <a:lnTo>
                  <a:pt x="48513" y="737997"/>
                </a:lnTo>
                <a:lnTo>
                  <a:pt x="68050" y="737997"/>
                </a:lnTo>
                <a:lnTo>
                  <a:pt x="61557" y="728794"/>
                </a:lnTo>
                <a:close/>
              </a:path>
              <a:path w="1057910" h="753110">
                <a:moveTo>
                  <a:pt x="1038860" y="0"/>
                </a:moveTo>
                <a:lnTo>
                  <a:pt x="43070" y="702593"/>
                </a:lnTo>
                <a:lnTo>
                  <a:pt x="61557" y="728794"/>
                </a:lnTo>
                <a:lnTo>
                  <a:pt x="1057402" y="26162"/>
                </a:lnTo>
                <a:lnTo>
                  <a:pt x="10388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9197" y="1833423"/>
            <a:ext cx="1031875" cy="188976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b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800" dirty="0">
                <a:latin typeface="Arial"/>
                <a:cs typeface="Arial"/>
              </a:rPr>
              <a:t>(¬</a:t>
            </a:r>
            <a:r>
              <a:rPr sz="2800" i="1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173" y="462533"/>
            <a:ext cx="43262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SAT: </a:t>
            </a:r>
            <a:r>
              <a:rPr spc="-5" dirty="0"/>
              <a:t>Model</a:t>
            </a:r>
            <a:r>
              <a:rPr spc="155" dirty="0"/>
              <a:t> </a:t>
            </a:r>
            <a:r>
              <a:rPr spc="-10" dirty="0"/>
              <a:t>Finding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74180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Find assignments </a:t>
            </a:r>
            <a:r>
              <a:rPr sz="3200" spc="-20" dirty="0">
                <a:latin typeface="Carlito"/>
                <a:cs typeface="Carlito"/>
              </a:rPr>
              <a:t>to </a:t>
            </a:r>
            <a:r>
              <a:rPr sz="3200" spc="-10" dirty="0">
                <a:latin typeface="Carlito"/>
                <a:cs typeface="Carlito"/>
              </a:rPr>
              <a:t>variables that </a:t>
            </a:r>
            <a:r>
              <a:rPr sz="3200" spc="-25" dirty="0">
                <a:latin typeface="Carlito"/>
                <a:cs typeface="Carlito"/>
              </a:rPr>
              <a:t>makes </a:t>
            </a:r>
            <a:r>
              <a:rPr sz="3200" spc="-5" dirty="0">
                <a:latin typeface="Carlito"/>
                <a:cs typeface="Carlito"/>
              </a:rPr>
              <a:t>a  </a:t>
            </a:r>
            <a:r>
              <a:rPr sz="3200" spc="-15" dirty="0">
                <a:latin typeface="Carlito"/>
                <a:cs typeface="Carlito"/>
              </a:rPr>
              <a:t>formula</a:t>
            </a:r>
            <a:r>
              <a:rPr sz="3200" spc="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true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5716" y="6427723"/>
            <a:ext cx="2114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888888"/>
                </a:solidFill>
                <a:latin typeface="Comic Sans MS"/>
                <a:cs typeface="Comic Sans MS"/>
              </a:rPr>
              <a:t>39</a:t>
            </a:r>
            <a:endParaRPr sz="1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7200" y="1914651"/>
            <a:ext cx="1210310" cy="1057275"/>
            <a:chOff x="4267200" y="1914651"/>
            <a:chExt cx="1210310" cy="1057275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200" y="1937003"/>
              <a:ext cx="762000" cy="1035050"/>
            </a:xfrm>
            <a:custGeom>
              <a:avLst/>
              <a:gdLst/>
              <a:ahLst/>
              <a:cxnLst/>
              <a:rect l="l" t="t" r="r" b="b"/>
              <a:pathLst>
                <a:path w="762000" h="1035050">
                  <a:moveTo>
                    <a:pt x="304800" y="882396"/>
                  </a:moveTo>
                  <a:lnTo>
                    <a:pt x="297027" y="834224"/>
                  </a:lnTo>
                  <a:lnTo>
                    <a:pt x="275399" y="792378"/>
                  </a:lnTo>
                  <a:lnTo>
                    <a:pt x="242417" y="759396"/>
                  </a:lnTo>
                  <a:lnTo>
                    <a:pt x="200571" y="737768"/>
                  </a:lnTo>
                  <a:lnTo>
                    <a:pt x="152400" y="729996"/>
                  </a:lnTo>
                  <a:lnTo>
                    <a:pt x="104216" y="737768"/>
                  </a:lnTo>
                  <a:lnTo>
                    <a:pt x="62369" y="759396"/>
                  </a:lnTo>
                  <a:lnTo>
                    <a:pt x="29387" y="792378"/>
                  </a:lnTo>
                  <a:lnTo>
                    <a:pt x="7759" y="834224"/>
                  </a:lnTo>
                  <a:lnTo>
                    <a:pt x="0" y="882396"/>
                  </a:lnTo>
                  <a:lnTo>
                    <a:pt x="7759" y="930579"/>
                  </a:lnTo>
                  <a:lnTo>
                    <a:pt x="29387" y="972426"/>
                  </a:lnTo>
                  <a:lnTo>
                    <a:pt x="62369" y="1005408"/>
                  </a:lnTo>
                  <a:lnTo>
                    <a:pt x="104216" y="1027036"/>
                  </a:lnTo>
                  <a:lnTo>
                    <a:pt x="152400" y="1034796"/>
                  </a:lnTo>
                  <a:lnTo>
                    <a:pt x="200571" y="1027036"/>
                  </a:lnTo>
                  <a:lnTo>
                    <a:pt x="242417" y="1005408"/>
                  </a:lnTo>
                  <a:lnTo>
                    <a:pt x="275399" y="972426"/>
                  </a:lnTo>
                  <a:lnTo>
                    <a:pt x="297027" y="930579"/>
                  </a:lnTo>
                  <a:lnTo>
                    <a:pt x="304800" y="882396"/>
                  </a:lnTo>
                  <a:close/>
                </a:path>
                <a:path w="762000" h="1035050">
                  <a:moveTo>
                    <a:pt x="762000" y="152400"/>
                  </a:moveTo>
                  <a:lnTo>
                    <a:pt x="754227" y="104228"/>
                  </a:lnTo>
                  <a:lnTo>
                    <a:pt x="732599" y="62382"/>
                  </a:lnTo>
                  <a:lnTo>
                    <a:pt x="699617" y="29400"/>
                  </a:lnTo>
                  <a:lnTo>
                    <a:pt x="657771" y="7772"/>
                  </a:lnTo>
                  <a:lnTo>
                    <a:pt x="609600" y="0"/>
                  </a:lnTo>
                  <a:lnTo>
                    <a:pt x="561416" y="7772"/>
                  </a:lnTo>
                  <a:lnTo>
                    <a:pt x="519569" y="29400"/>
                  </a:lnTo>
                  <a:lnTo>
                    <a:pt x="486587" y="62382"/>
                  </a:lnTo>
                  <a:lnTo>
                    <a:pt x="464959" y="104228"/>
                  </a:lnTo>
                  <a:lnTo>
                    <a:pt x="457200" y="152400"/>
                  </a:lnTo>
                  <a:lnTo>
                    <a:pt x="464959" y="200583"/>
                  </a:lnTo>
                  <a:lnTo>
                    <a:pt x="486587" y="242430"/>
                  </a:lnTo>
                  <a:lnTo>
                    <a:pt x="519569" y="275412"/>
                  </a:lnTo>
                  <a:lnTo>
                    <a:pt x="561416" y="297040"/>
                  </a:lnTo>
                  <a:lnTo>
                    <a:pt x="609600" y="304800"/>
                  </a:lnTo>
                  <a:lnTo>
                    <a:pt x="657771" y="297040"/>
                  </a:lnTo>
                  <a:lnTo>
                    <a:pt x="699617" y="275412"/>
                  </a:lnTo>
                  <a:lnTo>
                    <a:pt x="732599" y="242430"/>
                  </a:lnTo>
                  <a:lnTo>
                    <a:pt x="754227" y="200583"/>
                  </a:lnTo>
                  <a:lnTo>
                    <a:pt x="762000" y="1524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9197" y="1833423"/>
            <a:ext cx="1050925" cy="188976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800" dirty="0">
                <a:latin typeface="Arial"/>
                <a:cs typeface="Arial"/>
              </a:rPr>
              <a:t>(T)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2826" y="26156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9000" y="2904998"/>
            <a:ext cx="905510" cy="905510"/>
          </a:xfrm>
          <a:custGeom>
            <a:avLst/>
            <a:gdLst/>
            <a:ahLst/>
            <a:cxnLst/>
            <a:rect l="l" t="t" r="r" b="b"/>
            <a:pathLst>
              <a:path w="905510" h="905510">
                <a:moveTo>
                  <a:pt x="22605" y="837310"/>
                </a:moveTo>
                <a:lnTo>
                  <a:pt x="0" y="905256"/>
                </a:lnTo>
                <a:lnTo>
                  <a:pt x="67945" y="882650"/>
                </a:lnTo>
                <a:lnTo>
                  <a:pt x="45212" y="882650"/>
                </a:lnTo>
                <a:lnTo>
                  <a:pt x="22605" y="860044"/>
                </a:lnTo>
                <a:lnTo>
                  <a:pt x="33972" y="848677"/>
                </a:lnTo>
                <a:lnTo>
                  <a:pt x="22605" y="837310"/>
                </a:lnTo>
                <a:close/>
              </a:path>
              <a:path w="905510" h="905510">
                <a:moveTo>
                  <a:pt x="33972" y="848677"/>
                </a:moveTo>
                <a:lnTo>
                  <a:pt x="22605" y="860044"/>
                </a:lnTo>
                <a:lnTo>
                  <a:pt x="45212" y="882650"/>
                </a:lnTo>
                <a:lnTo>
                  <a:pt x="56578" y="871283"/>
                </a:lnTo>
                <a:lnTo>
                  <a:pt x="33972" y="848677"/>
                </a:lnTo>
                <a:close/>
              </a:path>
              <a:path w="905510" h="905510">
                <a:moveTo>
                  <a:pt x="56578" y="871283"/>
                </a:moveTo>
                <a:lnTo>
                  <a:pt x="45212" y="882650"/>
                </a:lnTo>
                <a:lnTo>
                  <a:pt x="67945" y="882650"/>
                </a:lnTo>
                <a:lnTo>
                  <a:pt x="56578" y="871283"/>
                </a:lnTo>
                <a:close/>
              </a:path>
              <a:path w="905510" h="905510">
                <a:moveTo>
                  <a:pt x="882650" y="0"/>
                </a:moveTo>
                <a:lnTo>
                  <a:pt x="33972" y="848677"/>
                </a:lnTo>
                <a:lnTo>
                  <a:pt x="56578" y="871283"/>
                </a:lnTo>
                <a:lnTo>
                  <a:pt x="905255" y="22605"/>
                </a:lnTo>
                <a:lnTo>
                  <a:pt x="8826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7200" y="1914651"/>
            <a:ext cx="1210310" cy="1057275"/>
            <a:chOff x="4267200" y="1914651"/>
            <a:chExt cx="1210310" cy="1057275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200" y="1937003"/>
              <a:ext cx="762000" cy="1035050"/>
            </a:xfrm>
            <a:custGeom>
              <a:avLst/>
              <a:gdLst/>
              <a:ahLst/>
              <a:cxnLst/>
              <a:rect l="l" t="t" r="r" b="b"/>
              <a:pathLst>
                <a:path w="762000" h="1035050">
                  <a:moveTo>
                    <a:pt x="304800" y="882396"/>
                  </a:moveTo>
                  <a:lnTo>
                    <a:pt x="297027" y="834224"/>
                  </a:lnTo>
                  <a:lnTo>
                    <a:pt x="275399" y="792378"/>
                  </a:lnTo>
                  <a:lnTo>
                    <a:pt x="242417" y="759396"/>
                  </a:lnTo>
                  <a:lnTo>
                    <a:pt x="200571" y="737768"/>
                  </a:lnTo>
                  <a:lnTo>
                    <a:pt x="152400" y="729996"/>
                  </a:lnTo>
                  <a:lnTo>
                    <a:pt x="104216" y="737768"/>
                  </a:lnTo>
                  <a:lnTo>
                    <a:pt x="62369" y="759396"/>
                  </a:lnTo>
                  <a:lnTo>
                    <a:pt x="29387" y="792378"/>
                  </a:lnTo>
                  <a:lnTo>
                    <a:pt x="7759" y="834224"/>
                  </a:lnTo>
                  <a:lnTo>
                    <a:pt x="0" y="882396"/>
                  </a:lnTo>
                  <a:lnTo>
                    <a:pt x="7759" y="930579"/>
                  </a:lnTo>
                  <a:lnTo>
                    <a:pt x="29387" y="972426"/>
                  </a:lnTo>
                  <a:lnTo>
                    <a:pt x="62369" y="1005408"/>
                  </a:lnTo>
                  <a:lnTo>
                    <a:pt x="104216" y="1027036"/>
                  </a:lnTo>
                  <a:lnTo>
                    <a:pt x="152400" y="1034796"/>
                  </a:lnTo>
                  <a:lnTo>
                    <a:pt x="200571" y="1027036"/>
                  </a:lnTo>
                  <a:lnTo>
                    <a:pt x="242417" y="1005408"/>
                  </a:lnTo>
                  <a:lnTo>
                    <a:pt x="275399" y="972426"/>
                  </a:lnTo>
                  <a:lnTo>
                    <a:pt x="297027" y="930579"/>
                  </a:lnTo>
                  <a:lnTo>
                    <a:pt x="304800" y="882396"/>
                  </a:lnTo>
                  <a:close/>
                </a:path>
                <a:path w="762000" h="1035050">
                  <a:moveTo>
                    <a:pt x="762000" y="152400"/>
                  </a:moveTo>
                  <a:lnTo>
                    <a:pt x="754227" y="104228"/>
                  </a:lnTo>
                  <a:lnTo>
                    <a:pt x="732599" y="62382"/>
                  </a:lnTo>
                  <a:lnTo>
                    <a:pt x="699617" y="29400"/>
                  </a:lnTo>
                  <a:lnTo>
                    <a:pt x="657771" y="7772"/>
                  </a:lnTo>
                  <a:lnTo>
                    <a:pt x="609600" y="0"/>
                  </a:lnTo>
                  <a:lnTo>
                    <a:pt x="561416" y="7772"/>
                  </a:lnTo>
                  <a:lnTo>
                    <a:pt x="519569" y="29400"/>
                  </a:lnTo>
                  <a:lnTo>
                    <a:pt x="486587" y="62382"/>
                  </a:lnTo>
                  <a:lnTo>
                    <a:pt x="464959" y="104228"/>
                  </a:lnTo>
                  <a:lnTo>
                    <a:pt x="457200" y="152400"/>
                  </a:lnTo>
                  <a:lnTo>
                    <a:pt x="464959" y="200583"/>
                  </a:lnTo>
                  <a:lnTo>
                    <a:pt x="486587" y="242430"/>
                  </a:lnTo>
                  <a:lnTo>
                    <a:pt x="519569" y="275412"/>
                  </a:lnTo>
                  <a:lnTo>
                    <a:pt x="561416" y="297040"/>
                  </a:lnTo>
                  <a:lnTo>
                    <a:pt x="609600" y="304800"/>
                  </a:lnTo>
                  <a:lnTo>
                    <a:pt x="657771" y="297040"/>
                  </a:lnTo>
                  <a:lnTo>
                    <a:pt x="699617" y="275412"/>
                  </a:lnTo>
                  <a:lnTo>
                    <a:pt x="732599" y="242430"/>
                  </a:lnTo>
                  <a:lnTo>
                    <a:pt x="754227" y="200583"/>
                  </a:lnTo>
                  <a:lnTo>
                    <a:pt x="762000" y="1524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9197" y="2035048"/>
            <a:ext cx="441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9197" y="3270250"/>
            <a:ext cx="649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2826" y="26156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29000" y="2904998"/>
            <a:ext cx="905510" cy="905510"/>
          </a:xfrm>
          <a:custGeom>
            <a:avLst/>
            <a:gdLst/>
            <a:ahLst/>
            <a:cxnLst/>
            <a:rect l="l" t="t" r="r" b="b"/>
            <a:pathLst>
              <a:path w="905510" h="905510">
                <a:moveTo>
                  <a:pt x="22605" y="837310"/>
                </a:moveTo>
                <a:lnTo>
                  <a:pt x="0" y="905256"/>
                </a:lnTo>
                <a:lnTo>
                  <a:pt x="67945" y="882650"/>
                </a:lnTo>
                <a:lnTo>
                  <a:pt x="45212" y="882650"/>
                </a:lnTo>
                <a:lnTo>
                  <a:pt x="22605" y="860044"/>
                </a:lnTo>
                <a:lnTo>
                  <a:pt x="33972" y="848677"/>
                </a:lnTo>
                <a:lnTo>
                  <a:pt x="22605" y="837310"/>
                </a:lnTo>
                <a:close/>
              </a:path>
              <a:path w="905510" h="905510">
                <a:moveTo>
                  <a:pt x="33972" y="848677"/>
                </a:moveTo>
                <a:lnTo>
                  <a:pt x="22605" y="860044"/>
                </a:lnTo>
                <a:lnTo>
                  <a:pt x="45212" y="882650"/>
                </a:lnTo>
                <a:lnTo>
                  <a:pt x="56578" y="871283"/>
                </a:lnTo>
                <a:lnTo>
                  <a:pt x="33972" y="848677"/>
                </a:lnTo>
                <a:close/>
              </a:path>
              <a:path w="905510" h="905510">
                <a:moveTo>
                  <a:pt x="56578" y="871283"/>
                </a:moveTo>
                <a:lnTo>
                  <a:pt x="45212" y="882650"/>
                </a:lnTo>
                <a:lnTo>
                  <a:pt x="67945" y="882650"/>
                </a:lnTo>
                <a:lnTo>
                  <a:pt x="56578" y="871283"/>
                </a:lnTo>
                <a:close/>
              </a:path>
              <a:path w="905510" h="905510">
                <a:moveTo>
                  <a:pt x="882650" y="0"/>
                </a:moveTo>
                <a:lnTo>
                  <a:pt x="33972" y="848677"/>
                </a:lnTo>
                <a:lnTo>
                  <a:pt x="56578" y="871283"/>
                </a:lnTo>
                <a:lnTo>
                  <a:pt x="905255" y="22605"/>
                </a:lnTo>
                <a:lnTo>
                  <a:pt x="8826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7200" y="1914651"/>
            <a:ext cx="1210310" cy="1057275"/>
            <a:chOff x="4267200" y="1914651"/>
            <a:chExt cx="1210310" cy="1057275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200" y="1937003"/>
              <a:ext cx="762000" cy="1035050"/>
            </a:xfrm>
            <a:custGeom>
              <a:avLst/>
              <a:gdLst/>
              <a:ahLst/>
              <a:cxnLst/>
              <a:rect l="l" t="t" r="r" b="b"/>
              <a:pathLst>
                <a:path w="762000" h="1035050">
                  <a:moveTo>
                    <a:pt x="304800" y="882396"/>
                  </a:moveTo>
                  <a:lnTo>
                    <a:pt x="297027" y="834224"/>
                  </a:lnTo>
                  <a:lnTo>
                    <a:pt x="275399" y="792378"/>
                  </a:lnTo>
                  <a:lnTo>
                    <a:pt x="242417" y="759396"/>
                  </a:lnTo>
                  <a:lnTo>
                    <a:pt x="200571" y="737768"/>
                  </a:lnTo>
                  <a:lnTo>
                    <a:pt x="152400" y="729996"/>
                  </a:lnTo>
                  <a:lnTo>
                    <a:pt x="104216" y="737768"/>
                  </a:lnTo>
                  <a:lnTo>
                    <a:pt x="62369" y="759396"/>
                  </a:lnTo>
                  <a:lnTo>
                    <a:pt x="29387" y="792378"/>
                  </a:lnTo>
                  <a:lnTo>
                    <a:pt x="7759" y="834224"/>
                  </a:lnTo>
                  <a:lnTo>
                    <a:pt x="0" y="882396"/>
                  </a:lnTo>
                  <a:lnTo>
                    <a:pt x="7759" y="930579"/>
                  </a:lnTo>
                  <a:lnTo>
                    <a:pt x="29387" y="972426"/>
                  </a:lnTo>
                  <a:lnTo>
                    <a:pt x="62369" y="1005408"/>
                  </a:lnTo>
                  <a:lnTo>
                    <a:pt x="104216" y="1027036"/>
                  </a:lnTo>
                  <a:lnTo>
                    <a:pt x="152400" y="1034796"/>
                  </a:lnTo>
                  <a:lnTo>
                    <a:pt x="200571" y="1027036"/>
                  </a:lnTo>
                  <a:lnTo>
                    <a:pt x="242417" y="1005408"/>
                  </a:lnTo>
                  <a:lnTo>
                    <a:pt x="275399" y="972426"/>
                  </a:lnTo>
                  <a:lnTo>
                    <a:pt x="297027" y="930579"/>
                  </a:lnTo>
                  <a:lnTo>
                    <a:pt x="304800" y="882396"/>
                  </a:lnTo>
                  <a:close/>
                </a:path>
                <a:path w="762000" h="1035050">
                  <a:moveTo>
                    <a:pt x="762000" y="152400"/>
                  </a:moveTo>
                  <a:lnTo>
                    <a:pt x="754227" y="104228"/>
                  </a:lnTo>
                  <a:lnTo>
                    <a:pt x="732599" y="62382"/>
                  </a:lnTo>
                  <a:lnTo>
                    <a:pt x="699617" y="29400"/>
                  </a:lnTo>
                  <a:lnTo>
                    <a:pt x="657771" y="7772"/>
                  </a:lnTo>
                  <a:lnTo>
                    <a:pt x="609600" y="0"/>
                  </a:lnTo>
                  <a:lnTo>
                    <a:pt x="561416" y="7772"/>
                  </a:lnTo>
                  <a:lnTo>
                    <a:pt x="519569" y="29400"/>
                  </a:lnTo>
                  <a:lnTo>
                    <a:pt x="486587" y="62382"/>
                  </a:lnTo>
                  <a:lnTo>
                    <a:pt x="464959" y="104228"/>
                  </a:lnTo>
                  <a:lnTo>
                    <a:pt x="457200" y="152400"/>
                  </a:lnTo>
                  <a:lnTo>
                    <a:pt x="464959" y="200583"/>
                  </a:lnTo>
                  <a:lnTo>
                    <a:pt x="486587" y="242430"/>
                  </a:lnTo>
                  <a:lnTo>
                    <a:pt x="519569" y="275412"/>
                  </a:lnTo>
                  <a:lnTo>
                    <a:pt x="561416" y="297040"/>
                  </a:lnTo>
                  <a:lnTo>
                    <a:pt x="609600" y="304800"/>
                  </a:lnTo>
                  <a:lnTo>
                    <a:pt x="657771" y="297040"/>
                  </a:lnTo>
                  <a:lnTo>
                    <a:pt x="699617" y="275412"/>
                  </a:lnTo>
                  <a:lnTo>
                    <a:pt x="732599" y="242430"/>
                  </a:lnTo>
                  <a:lnTo>
                    <a:pt x="754227" y="200583"/>
                  </a:lnTo>
                  <a:lnTo>
                    <a:pt x="762000" y="1524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9197" y="2035048"/>
            <a:ext cx="4800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(F)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9197" y="3270250"/>
            <a:ext cx="4800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(T)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2826" y="26156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76600" y="2904998"/>
            <a:ext cx="1057910" cy="1210310"/>
            <a:chOff x="3276600" y="2904998"/>
            <a:chExt cx="1057910" cy="1210310"/>
          </a:xfrm>
        </p:grpSpPr>
        <p:sp>
          <p:nvSpPr>
            <p:cNvPr id="12" name="object 12"/>
            <p:cNvSpPr/>
            <p:nvPr/>
          </p:nvSpPr>
          <p:spPr>
            <a:xfrm>
              <a:off x="3429000" y="2904998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22605" y="837310"/>
                  </a:moveTo>
                  <a:lnTo>
                    <a:pt x="0" y="905256"/>
                  </a:lnTo>
                  <a:lnTo>
                    <a:pt x="67945" y="882650"/>
                  </a:lnTo>
                  <a:lnTo>
                    <a:pt x="45212" y="882650"/>
                  </a:lnTo>
                  <a:lnTo>
                    <a:pt x="22605" y="860044"/>
                  </a:lnTo>
                  <a:lnTo>
                    <a:pt x="33972" y="848677"/>
                  </a:lnTo>
                  <a:lnTo>
                    <a:pt x="22605" y="837310"/>
                  </a:lnTo>
                  <a:close/>
                </a:path>
                <a:path w="905510" h="905510">
                  <a:moveTo>
                    <a:pt x="33972" y="848677"/>
                  </a:moveTo>
                  <a:lnTo>
                    <a:pt x="22605" y="860044"/>
                  </a:lnTo>
                  <a:lnTo>
                    <a:pt x="45212" y="882650"/>
                  </a:lnTo>
                  <a:lnTo>
                    <a:pt x="56578" y="871283"/>
                  </a:lnTo>
                  <a:lnTo>
                    <a:pt x="33972" y="848677"/>
                  </a:lnTo>
                  <a:close/>
                </a:path>
                <a:path w="905510" h="905510">
                  <a:moveTo>
                    <a:pt x="56578" y="871283"/>
                  </a:moveTo>
                  <a:lnTo>
                    <a:pt x="45212" y="882650"/>
                  </a:lnTo>
                  <a:lnTo>
                    <a:pt x="67945" y="882650"/>
                  </a:lnTo>
                  <a:lnTo>
                    <a:pt x="56578" y="871283"/>
                  </a:lnTo>
                  <a:close/>
                </a:path>
                <a:path w="905510" h="905510">
                  <a:moveTo>
                    <a:pt x="882650" y="0"/>
                  </a:moveTo>
                  <a:lnTo>
                    <a:pt x="33972" y="848677"/>
                  </a:lnTo>
                  <a:lnTo>
                    <a:pt x="56578" y="871283"/>
                  </a:lnTo>
                  <a:lnTo>
                    <a:pt x="905255" y="22605"/>
                  </a:lnTo>
                  <a:lnTo>
                    <a:pt x="8826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600" y="3810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40353" y="375843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4600" y="4048125"/>
            <a:ext cx="829310" cy="1057910"/>
          </a:xfrm>
          <a:custGeom>
            <a:avLst/>
            <a:gdLst/>
            <a:ahLst/>
            <a:cxnLst/>
            <a:rect l="l" t="t" r="r" b="b"/>
            <a:pathLst>
              <a:path w="829310" h="1057910">
                <a:moveTo>
                  <a:pt x="14097" y="987425"/>
                </a:moveTo>
                <a:lnTo>
                  <a:pt x="0" y="1057529"/>
                </a:lnTo>
                <a:lnTo>
                  <a:pt x="58790" y="1029462"/>
                </a:lnTo>
                <a:lnTo>
                  <a:pt x="42163" y="1029462"/>
                </a:lnTo>
                <a:lnTo>
                  <a:pt x="16891" y="1009776"/>
                </a:lnTo>
                <a:lnTo>
                  <a:pt x="26689" y="997201"/>
                </a:lnTo>
                <a:lnTo>
                  <a:pt x="14097" y="987425"/>
                </a:lnTo>
                <a:close/>
              </a:path>
              <a:path w="829310" h="1057910">
                <a:moveTo>
                  <a:pt x="26689" y="997201"/>
                </a:moveTo>
                <a:lnTo>
                  <a:pt x="16891" y="1009776"/>
                </a:lnTo>
                <a:lnTo>
                  <a:pt x="42163" y="1029462"/>
                </a:lnTo>
                <a:lnTo>
                  <a:pt x="51993" y="1016846"/>
                </a:lnTo>
                <a:lnTo>
                  <a:pt x="26689" y="997201"/>
                </a:lnTo>
                <a:close/>
              </a:path>
              <a:path w="829310" h="1057910">
                <a:moveTo>
                  <a:pt x="51993" y="1016846"/>
                </a:moveTo>
                <a:lnTo>
                  <a:pt x="42163" y="1029462"/>
                </a:lnTo>
                <a:lnTo>
                  <a:pt x="58790" y="1029462"/>
                </a:lnTo>
                <a:lnTo>
                  <a:pt x="64643" y="1026668"/>
                </a:lnTo>
                <a:lnTo>
                  <a:pt x="51993" y="1016846"/>
                </a:lnTo>
                <a:close/>
              </a:path>
              <a:path w="829310" h="1057910">
                <a:moveTo>
                  <a:pt x="803655" y="0"/>
                </a:moveTo>
                <a:lnTo>
                  <a:pt x="26689" y="997201"/>
                </a:lnTo>
                <a:lnTo>
                  <a:pt x="51993" y="1016846"/>
                </a:lnTo>
                <a:lnTo>
                  <a:pt x="828928" y="19685"/>
                </a:lnTo>
                <a:lnTo>
                  <a:pt x="8036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600" y="1914651"/>
            <a:ext cx="2200910" cy="2200275"/>
            <a:chOff x="3276600" y="1914651"/>
            <a:chExt cx="2200910" cy="2200275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200" y="1937003"/>
              <a:ext cx="762000" cy="1035050"/>
            </a:xfrm>
            <a:custGeom>
              <a:avLst/>
              <a:gdLst/>
              <a:ahLst/>
              <a:cxnLst/>
              <a:rect l="l" t="t" r="r" b="b"/>
              <a:pathLst>
                <a:path w="762000" h="1035050">
                  <a:moveTo>
                    <a:pt x="304800" y="882396"/>
                  </a:moveTo>
                  <a:lnTo>
                    <a:pt x="297027" y="834224"/>
                  </a:lnTo>
                  <a:lnTo>
                    <a:pt x="275399" y="792378"/>
                  </a:lnTo>
                  <a:lnTo>
                    <a:pt x="242417" y="759396"/>
                  </a:lnTo>
                  <a:lnTo>
                    <a:pt x="200571" y="737768"/>
                  </a:lnTo>
                  <a:lnTo>
                    <a:pt x="152400" y="729996"/>
                  </a:lnTo>
                  <a:lnTo>
                    <a:pt x="104216" y="737768"/>
                  </a:lnTo>
                  <a:lnTo>
                    <a:pt x="62369" y="759396"/>
                  </a:lnTo>
                  <a:lnTo>
                    <a:pt x="29387" y="792378"/>
                  </a:lnTo>
                  <a:lnTo>
                    <a:pt x="7759" y="834224"/>
                  </a:lnTo>
                  <a:lnTo>
                    <a:pt x="0" y="882396"/>
                  </a:lnTo>
                  <a:lnTo>
                    <a:pt x="7759" y="930579"/>
                  </a:lnTo>
                  <a:lnTo>
                    <a:pt x="29387" y="972426"/>
                  </a:lnTo>
                  <a:lnTo>
                    <a:pt x="62369" y="1005408"/>
                  </a:lnTo>
                  <a:lnTo>
                    <a:pt x="104216" y="1027036"/>
                  </a:lnTo>
                  <a:lnTo>
                    <a:pt x="152400" y="1034796"/>
                  </a:lnTo>
                  <a:lnTo>
                    <a:pt x="200571" y="1027036"/>
                  </a:lnTo>
                  <a:lnTo>
                    <a:pt x="242417" y="1005408"/>
                  </a:lnTo>
                  <a:lnTo>
                    <a:pt x="275399" y="972426"/>
                  </a:lnTo>
                  <a:lnTo>
                    <a:pt x="297027" y="930579"/>
                  </a:lnTo>
                  <a:lnTo>
                    <a:pt x="304800" y="882396"/>
                  </a:lnTo>
                  <a:close/>
                </a:path>
                <a:path w="762000" h="1035050">
                  <a:moveTo>
                    <a:pt x="762000" y="152400"/>
                  </a:moveTo>
                  <a:lnTo>
                    <a:pt x="754227" y="104228"/>
                  </a:lnTo>
                  <a:lnTo>
                    <a:pt x="732599" y="62382"/>
                  </a:lnTo>
                  <a:lnTo>
                    <a:pt x="699617" y="29400"/>
                  </a:lnTo>
                  <a:lnTo>
                    <a:pt x="657771" y="7772"/>
                  </a:lnTo>
                  <a:lnTo>
                    <a:pt x="609600" y="0"/>
                  </a:lnTo>
                  <a:lnTo>
                    <a:pt x="561416" y="7772"/>
                  </a:lnTo>
                  <a:lnTo>
                    <a:pt x="519569" y="29400"/>
                  </a:lnTo>
                  <a:lnTo>
                    <a:pt x="486587" y="62382"/>
                  </a:lnTo>
                  <a:lnTo>
                    <a:pt x="464959" y="104228"/>
                  </a:lnTo>
                  <a:lnTo>
                    <a:pt x="457200" y="152400"/>
                  </a:lnTo>
                  <a:lnTo>
                    <a:pt x="464959" y="200583"/>
                  </a:lnTo>
                  <a:lnTo>
                    <a:pt x="486587" y="242430"/>
                  </a:lnTo>
                  <a:lnTo>
                    <a:pt x="519569" y="275412"/>
                  </a:lnTo>
                  <a:lnTo>
                    <a:pt x="561416" y="297040"/>
                  </a:lnTo>
                  <a:lnTo>
                    <a:pt x="609600" y="304800"/>
                  </a:lnTo>
                  <a:lnTo>
                    <a:pt x="657771" y="297040"/>
                  </a:lnTo>
                  <a:lnTo>
                    <a:pt x="699617" y="275412"/>
                  </a:lnTo>
                  <a:lnTo>
                    <a:pt x="732599" y="242430"/>
                  </a:lnTo>
                  <a:lnTo>
                    <a:pt x="754227" y="200583"/>
                  </a:lnTo>
                  <a:lnTo>
                    <a:pt x="762000" y="1524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9000" y="2904997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22605" y="837310"/>
                  </a:moveTo>
                  <a:lnTo>
                    <a:pt x="0" y="905256"/>
                  </a:lnTo>
                  <a:lnTo>
                    <a:pt x="67945" y="882650"/>
                  </a:lnTo>
                  <a:lnTo>
                    <a:pt x="45212" y="882650"/>
                  </a:lnTo>
                  <a:lnTo>
                    <a:pt x="22605" y="860044"/>
                  </a:lnTo>
                  <a:lnTo>
                    <a:pt x="33972" y="848677"/>
                  </a:lnTo>
                  <a:lnTo>
                    <a:pt x="22605" y="837310"/>
                  </a:lnTo>
                  <a:close/>
                </a:path>
                <a:path w="905510" h="905510">
                  <a:moveTo>
                    <a:pt x="33972" y="848677"/>
                  </a:moveTo>
                  <a:lnTo>
                    <a:pt x="22605" y="860044"/>
                  </a:lnTo>
                  <a:lnTo>
                    <a:pt x="45212" y="882650"/>
                  </a:lnTo>
                  <a:lnTo>
                    <a:pt x="56578" y="871283"/>
                  </a:lnTo>
                  <a:lnTo>
                    <a:pt x="33972" y="848677"/>
                  </a:lnTo>
                  <a:close/>
                </a:path>
                <a:path w="905510" h="905510">
                  <a:moveTo>
                    <a:pt x="56578" y="871283"/>
                  </a:moveTo>
                  <a:lnTo>
                    <a:pt x="45212" y="882650"/>
                  </a:lnTo>
                  <a:lnTo>
                    <a:pt x="67945" y="882650"/>
                  </a:lnTo>
                  <a:lnTo>
                    <a:pt x="56578" y="871283"/>
                  </a:lnTo>
                  <a:close/>
                </a:path>
                <a:path w="905510" h="905510">
                  <a:moveTo>
                    <a:pt x="882650" y="0"/>
                  </a:moveTo>
                  <a:lnTo>
                    <a:pt x="33972" y="848677"/>
                  </a:lnTo>
                  <a:lnTo>
                    <a:pt x="56578" y="871283"/>
                  </a:lnTo>
                  <a:lnTo>
                    <a:pt x="905255" y="22605"/>
                  </a:lnTo>
                  <a:lnTo>
                    <a:pt x="8826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76600" y="3810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9197" y="2035048"/>
            <a:ext cx="2635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0353" y="2615691"/>
            <a:ext cx="1177925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i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4600" y="4048125"/>
            <a:ext cx="829310" cy="1057910"/>
          </a:xfrm>
          <a:custGeom>
            <a:avLst/>
            <a:gdLst/>
            <a:ahLst/>
            <a:cxnLst/>
            <a:rect l="l" t="t" r="r" b="b"/>
            <a:pathLst>
              <a:path w="829310" h="1057910">
                <a:moveTo>
                  <a:pt x="14097" y="987425"/>
                </a:moveTo>
                <a:lnTo>
                  <a:pt x="0" y="1057529"/>
                </a:lnTo>
                <a:lnTo>
                  <a:pt x="58790" y="1029462"/>
                </a:lnTo>
                <a:lnTo>
                  <a:pt x="42163" y="1029462"/>
                </a:lnTo>
                <a:lnTo>
                  <a:pt x="16891" y="1009776"/>
                </a:lnTo>
                <a:lnTo>
                  <a:pt x="26689" y="997201"/>
                </a:lnTo>
                <a:lnTo>
                  <a:pt x="14097" y="987425"/>
                </a:lnTo>
                <a:close/>
              </a:path>
              <a:path w="829310" h="1057910">
                <a:moveTo>
                  <a:pt x="26689" y="997201"/>
                </a:moveTo>
                <a:lnTo>
                  <a:pt x="16891" y="1009776"/>
                </a:lnTo>
                <a:lnTo>
                  <a:pt x="42163" y="1029462"/>
                </a:lnTo>
                <a:lnTo>
                  <a:pt x="51993" y="1016846"/>
                </a:lnTo>
                <a:lnTo>
                  <a:pt x="26689" y="997201"/>
                </a:lnTo>
                <a:close/>
              </a:path>
              <a:path w="829310" h="1057910">
                <a:moveTo>
                  <a:pt x="51993" y="1016846"/>
                </a:moveTo>
                <a:lnTo>
                  <a:pt x="42163" y="1029462"/>
                </a:lnTo>
                <a:lnTo>
                  <a:pt x="58790" y="1029462"/>
                </a:lnTo>
                <a:lnTo>
                  <a:pt x="64643" y="1026668"/>
                </a:lnTo>
                <a:lnTo>
                  <a:pt x="51993" y="1016846"/>
                </a:lnTo>
                <a:close/>
              </a:path>
              <a:path w="829310" h="1057910">
                <a:moveTo>
                  <a:pt x="803655" y="0"/>
                </a:moveTo>
                <a:lnTo>
                  <a:pt x="26689" y="997201"/>
                </a:lnTo>
                <a:lnTo>
                  <a:pt x="51993" y="1016846"/>
                </a:lnTo>
                <a:lnTo>
                  <a:pt x="828928" y="19685"/>
                </a:lnTo>
                <a:lnTo>
                  <a:pt x="8036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895" y="1323387"/>
            <a:ext cx="1793711" cy="1189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0" y="25145"/>
            <a:ext cx="45167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Structure </a:t>
            </a:r>
            <a:r>
              <a:rPr spc="-5" dirty="0"/>
              <a:t>in</a:t>
            </a:r>
            <a:r>
              <a:rPr spc="10" dirty="0"/>
              <a:t> </a:t>
            </a:r>
            <a:r>
              <a:rPr spc="-10" dirty="0"/>
              <a:t>Clauses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3527411"/>
            <a:ext cx="7263130" cy="164592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0000FF"/>
                </a:solidFill>
                <a:latin typeface="Carlito"/>
                <a:cs typeface="Carlito"/>
              </a:rPr>
              <a:t>Pure</a:t>
            </a:r>
            <a:r>
              <a:rPr sz="3200" spc="-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0000FF"/>
                </a:solidFill>
                <a:latin typeface="Carlito"/>
                <a:cs typeface="Carlito"/>
              </a:rPr>
              <a:t>Literals</a:t>
            </a:r>
            <a:endParaRPr sz="32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symbol that </a:t>
            </a:r>
            <a:r>
              <a:rPr sz="2800" spc="-25" dirty="0">
                <a:latin typeface="Carlito"/>
                <a:cs typeface="Carlito"/>
              </a:rPr>
              <a:t>always </a:t>
            </a:r>
            <a:r>
              <a:rPr sz="2800" spc="-10" dirty="0">
                <a:latin typeface="Carlito"/>
                <a:cs typeface="Carlito"/>
              </a:rPr>
              <a:t>appears </a:t>
            </a:r>
            <a:r>
              <a:rPr sz="2800" dirty="0">
                <a:latin typeface="Carlito"/>
                <a:cs typeface="Carlito"/>
              </a:rPr>
              <a:t>with </a:t>
            </a:r>
            <a:r>
              <a:rPr sz="2800" spc="-5" dirty="0">
                <a:latin typeface="Carlito"/>
                <a:cs typeface="Carlito"/>
              </a:rPr>
              <a:t>same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sign</a:t>
            </a:r>
            <a:endParaRPr sz="28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5" dirty="0">
                <a:latin typeface="Carlito"/>
                <a:cs typeface="Carlito"/>
              </a:rPr>
              <a:t>{{a 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arlito"/>
                <a:cs typeface="Carlito"/>
              </a:rPr>
              <a:t>b c}{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arlito"/>
                <a:cs typeface="Carlito"/>
              </a:rPr>
              <a:t>c d 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arlito"/>
                <a:cs typeface="Carlito"/>
              </a:rPr>
              <a:t>e}{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arlito"/>
                <a:cs typeface="Carlito"/>
              </a:rPr>
              <a:t>b e}{d </a:t>
            </a:r>
            <a:r>
              <a:rPr sz="2800" spc="-5" dirty="0">
                <a:latin typeface="Carlito"/>
                <a:cs typeface="Carlito"/>
              </a:rPr>
              <a:t>b}{e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185" dirty="0">
                <a:latin typeface="Carlito"/>
                <a:cs typeface="Carlito"/>
              </a:rPr>
              <a:t> 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arlito"/>
                <a:cs typeface="Carlito"/>
              </a:rPr>
              <a:t>c}}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702180"/>
            <a:ext cx="7787640" cy="19126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0033CC"/>
                </a:solidFill>
                <a:latin typeface="Comic Sans MS"/>
                <a:cs typeface="Comic Sans MS"/>
              </a:rPr>
              <a:t>Unit Literals (unit</a:t>
            </a:r>
            <a:r>
              <a:rPr sz="3200" spc="50" dirty="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0033CC"/>
                </a:solidFill>
                <a:latin typeface="Comic Sans MS"/>
                <a:cs typeface="Comic Sans MS"/>
              </a:rPr>
              <a:t>propagation)</a:t>
            </a:r>
            <a:endParaRPr sz="3200">
              <a:latin typeface="Comic Sans MS"/>
              <a:cs typeface="Comic Sans MS"/>
            </a:endParaRPr>
          </a:p>
          <a:p>
            <a:pPr marL="755650">
              <a:lnSpc>
                <a:spcPct val="100000"/>
              </a:lnSpc>
              <a:spcBef>
                <a:spcPts val="190"/>
              </a:spcBef>
            </a:pPr>
            <a:r>
              <a:rPr sz="2800" dirty="0">
                <a:latin typeface="Comic Sans MS"/>
                <a:cs typeface="Comic Sans MS"/>
              </a:rPr>
              <a:t>A literal </a:t>
            </a:r>
            <a:r>
              <a:rPr sz="2800" spc="-5" dirty="0">
                <a:latin typeface="Comic Sans MS"/>
                <a:cs typeface="Comic Sans MS"/>
              </a:rPr>
              <a:t>that </a:t>
            </a:r>
            <a:r>
              <a:rPr sz="2800" dirty="0">
                <a:latin typeface="Comic Sans MS"/>
                <a:cs typeface="Comic Sans MS"/>
              </a:rPr>
              <a:t>appears </a:t>
            </a:r>
            <a:r>
              <a:rPr sz="2800" spc="-5" dirty="0">
                <a:latin typeface="Comic Sans MS"/>
                <a:cs typeface="Comic Sans MS"/>
              </a:rPr>
              <a:t>in </a:t>
            </a:r>
            <a:r>
              <a:rPr sz="2800" dirty="0">
                <a:latin typeface="Comic Sans MS"/>
                <a:cs typeface="Comic Sans MS"/>
              </a:rPr>
              <a:t>a singleton</a:t>
            </a:r>
            <a:r>
              <a:rPr sz="2800" spc="-35" dirty="0">
                <a:latin typeface="Comic Sans MS"/>
                <a:cs typeface="Comic Sans MS"/>
              </a:rPr>
              <a:t> </a:t>
            </a:r>
            <a:r>
              <a:rPr sz="2800" dirty="0">
                <a:latin typeface="Comic Sans MS"/>
                <a:cs typeface="Comic Sans MS"/>
              </a:rPr>
              <a:t>clause</a:t>
            </a:r>
            <a:endParaRPr sz="2800">
              <a:latin typeface="Comic Sans MS"/>
              <a:cs typeface="Comic Sans MS"/>
            </a:endParaRPr>
          </a:p>
          <a:p>
            <a:pPr marL="755650">
              <a:lnSpc>
                <a:spcPct val="100000"/>
              </a:lnSpc>
              <a:spcBef>
                <a:spcPts val="190"/>
              </a:spcBef>
            </a:pPr>
            <a:r>
              <a:rPr sz="2800" spc="-5" dirty="0">
                <a:latin typeface="Comic Sans MS"/>
                <a:cs typeface="Comic Sans MS"/>
              </a:rPr>
              <a:t>{{</a:t>
            </a:r>
            <a:r>
              <a:rPr sz="2800" b="1" spc="-5" dirty="0">
                <a:latin typeface="Symbol"/>
                <a:cs typeface="Symbol"/>
              </a:rPr>
              <a:t></a:t>
            </a:r>
            <a:r>
              <a:rPr sz="2800" spc="-5" dirty="0">
                <a:latin typeface="Comic Sans MS"/>
                <a:cs typeface="Comic Sans MS"/>
              </a:rPr>
              <a:t>b </a:t>
            </a:r>
            <a:r>
              <a:rPr sz="2800" dirty="0">
                <a:latin typeface="Comic Sans MS"/>
                <a:cs typeface="Comic Sans MS"/>
              </a:rPr>
              <a:t>c}{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omic Sans MS"/>
                <a:cs typeface="Comic Sans MS"/>
              </a:rPr>
              <a:t>c}{a 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omic Sans MS"/>
                <a:cs typeface="Comic Sans MS"/>
              </a:rPr>
              <a:t>b e}{d </a:t>
            </a:r>
            <a:r>
              <a:rPr sz="2800" spc="-5" dirty="0">
                <a:latin typeface="Comic Sans MS"/>
                <a:cs typeface="Comic Sans MS"/>
              </a:rPr>
              <a:t>b}{e </a:t>
            </a:r>
            <a:r>
              <a:rPr sz="2800" dirty="0">
                <a:latin typeface="Comic Sans MS"/>
                <a:cs typeface="Comic Sans MS"/>
              </a:rPr>
              <a:t>a</a:t>
            </a:r>
            <a:r>
              <a:rPr sz="2800" spc="-30" dirty="0">
                <a:latin typeface="Comic Sans MS"/>
                <a:cs typeface="Comic Sans MS"/>
              </a:rPr>
              <a:t> 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omic Sans MS"/>
                <a:cs typeface="Comic Sans MS"/>
              </a:rPr>
              <a:t>c}}</a:t>
            </a:r>
            <a:endParaRPr sz="2800">
              <a:latin typeface="Comic Sans MS"/>
              <a:cs typeface="Comic Sans MS"/>
            </a:endParaRPr>
          </a:p>
          <a:p>
            <a:pPr marL="1287145">
              <a:lnSpc>
                <a:spcPct val="100000"/>
              </a:lnSpc>
              <a:spcBef>
                <a:spcPts val="345"/>
              </a:spcBef>
              <a:tabLst>
                <a:tab pos="5709285" algn="l"/>
              </a:tabLst>
            </a:pPr>
            <a:r>
              <a:rPr sz="2800" i="1" dirty="0">
                <a:solidFill>
                  <a:srgbClr val="FF0000"/>
                </a:solidFill>
                <a:latin typeface="Comic Sans MS"/>
                <a:cs typeface="Comic Sans MS"/>
              </a:rPr>
              <a:t>Might as </a:t>
            </a:r>
            <a:r>
              <a:rPr sz="2800" i="1" spc="-5" dirty="0">
                <a:solidFill>
                  <a:srgbClr val="FF0000"/>
                </a:solidFill>
                <a:latin typeface="Comic Sans MS"/>
                <a:cs typeface="Comic Sans MS"/>
              </a:rPr>
              <a:t>well </a:t>
            </a:r>
            <a:r>
              <a:rPr sz="2800" i="1" dirty="0">
                <a:solidFill>
                  <a:srgbClr val="FF0000"/>
                </a:solidFill>
                <a:latin typeface="Comic Sans MS"/>
                <a:cs typeface="Comic Sans MS"/>
              </a:rPr>
              <a:t>set</a:t>
            </a:r>
            <a:r>
              <a:rPr sz="2800" i="1" spc="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800" i="1" spc="-5" dirty="0">
                <a:solidFill>
                  <a:srgbClr val="FF0000"/>
                </a:solidFill>
                <a:latin typeface="Comic Sans MS"/>
                <a:cs typeface="Comic Sans MS"/>
              </a:rPr>
              <a:t>it</a:t>
            </a:r>
            <a:r>
              <a:rPr sz="2800" i="1" spc="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800" i="1" spc="-5" dirty="0">
                <a:solidFill>
                  <a:srgbClr val="FF0000"/>
                </a:solidFill>
                <a:latin typeface="Comic Sans MS"/>
                <a:cs typeface="Comic Sans MS"/>
              </a:rPr>
              <a:t>true!	And</a:t>
            </a:r>
            <a:r>
              <a:rPr sz="2800" i="1" spc="-7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800" i="1" dirty="0">
                <a:solidFill>
                  <a:srgbClr val="FF0000"/>
                </a:solidFill>
                <a:latin typeface="Comic Sans MS"/>
                <a:cs typeface="Comic Sans MS"/>
              </a:rPr>
              <a:t>simplify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1689" y="5183699"/>
            <a:ext cx="4660900" cy="92646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80"/>
              </a:spcBef>
            </a:pPr>
            <a:r>
              <a:rPr sz="2800" i="1" dirty="0">
                <a:solidFill>
                  <a:srgbClr val="FF0000"/>
                </a:solidFill>
                <a:latin typeface="Comic Sans MS"/>
                <a:cs typeface="Comic Sans MS"/>
              </a:rPr>
              <a:t>Might as </a:t>
            </a:r>
            <a:r>
              <a:rPr sz="2800" i="1" spc="-5" dirty="0">
                <a:solidFill>
                  <a:srgbClr val="FF0000"/>
                </a:solidFill>
                <a:latin typeface="Comic Sans MS"/>
                <a:cs typeface="Comic Sans MS"/>
              </a:rPr>
              <a:t>well </a:t>
            </a:r>
            <a:r>
              <a:rPr sz="2800" i="1" dirty="0">
                <a:solidFill>
                  <a:srgbClr val="FF0000"/>
                </a:solidFill>
                <a:latin typeface="Comic Sans MS"/>
                <a:cs typeface="Comic Sans MS"/>
              </a:rPr>
              <a:t>set </a:t>
            </a:r>
            <a:r>
              <a:rPr sz="2800" i="1" spc="-5" dirty="0">
                <a:solidFill>
                  <a:srgbClr val="FF0000"/>
                </a:solidFill>
                <a:latin typeface="Comic Sans MS"/>
                <a:cs typeface="Comic Sans MS"/>
              </a:rPr>
              <a:t>it</a:t>
            </a:r>
            <a:r>
              <a:rPr sz="2800" i="1" spc="-7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800" i="1" spc="-5" dirty="0">
                <a:solidFill>
                  <a:srgbClr val="FF0000"/>
                </a:solidFill>
                <a:latin typeface="Comic Sans MS"/>
                <a:cs typeface="Comic Sans MS"/>
              </a:rPr>
              <a:t>true!</a:t>
            </a:r>
            <a:endParaRPr sz="2800">
              <a:latin typeface="Comic Sans MS"/>
              <a:cs typeface="Comic Sans MS"/>
            </a:endParaRPr>
          </a:p>
          <a:p>
            <a:pPr marR="40005" algn="r">
              <a:lnSpc>
                <a:spcPct val="100000"/>
              </a:lnSpc>
              <a:spcBef>
                <a:spcPts val="190"/>
              </a:spcBef>
              <a:tabLst>
                <a:tab pos="3029585" algn="l"/>
              </a:tabLst>
            </a:pPr>
            <a:r>
              <a:rPr sz="2800" spc="-5" dirty="0">
                <a:latin typeface="Comic Sans MS"/>
                <a:cs typeface="Comic Sans MS"/>
              </a:rPr>
              <a:t>{{a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omic Sans MS"/>
                <a:cs typeface="Comic Sans MS"/>
              </a:rPr>
              <a:t>b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dirty="0">
                <a:latin typeface="Comic Sans MS"/>
                <a:cs typeface="Comic Sans MS"/>
              </a:rPr>
              <a:t>c}	{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omic Sans MS"/>
                <a:cs typeface="Comic Sans MS"/>
              </a:rPr>
              <a:t>a 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omic Sans MS"/>
                <a:cs typeface="Comic Sans MS"/>
              </a:rPr>
              <a:t>b</a:t>
            </a:r>
            <a:r>
              <a:rPr sz="2800" spc="-95" dirty="0">
                <a:latin typeface="Comic Sans MS"/>
                <a:cs typeface="Comic Sans MS"/>
              </a:rPr>
              <a:t> </a:t>
            </a:r>
            <a:r>
              <a:rPr sz="2800" dirty="0">
                <a:latin typeface="Comic Sans MS"/>
                <a:cs typeface="Comic Sans MS"/>
              </a:rPr>
              <a:t>e}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5792" y="5183699"/>
            <a:ext cx="2090420" cy="92646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800" i="1" spc="-5" dirty="0">
                <a:solidFill>
                  <a:srgbClr val="FF0000"/>
                </a:solidFill>
                <a:latin typeface="Comic Sans MS"/>
                <a:cs typeface="Comic Sans MS"/>
              </a:rPr>
              <a:t>And</a:t>
            </a:r>
            <a:r>
              <a:rPr sz="2800" i="1" spc="-8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800" i="1" dirty="0">
                <a:solidFill>
                  <a:srgbClr val="FF0000"/>
                </a:solidFill>
                <a:latin typeface="Comic Sans MS"/>
                <a:cs typeface="Comic Sans MS"/>
              </a:rPr>
              <a:t>simplify</a:t>
            </a:r>
            <a:endParaRPr sz="2800">
              <a:latin typeface="Comic Sans MS"/>
              <a:cs typeface="Comic Sans MS"/>
            </a:endParaRPr>
          </a:p>
          <a:p>
            <a:pPr marL="401955">
              <a:lnSpc>
                <a:spcPct val="100000"/>
              </a:lnSpc>
              <a:spcBef>
                <a:spcPts val="190"/>
              </a:spcBef>
            </a:pPr>
            <a:r>
              <a:rPr sz="2800" spc="-5" dirty="0">
                <a:latin typeface="Comic Sans MS"/>
                <a:cs typeface="Comic Sans MS"/>
              </a:rPr>
              <a:t>{e </a:t>
            </a:r>
            <a:r>
              <a:rPr sz="2800" dirty="0">
                <a:latin typeface="Comic Sans MS"/>
                <a:cs typeface="Comic Sans MS"/>
              </a:rPr>
              <a:t>a</a:t>
            </a:r>
            <a:r>
              <a:rPr sz="2800" spc="-30" dirty="0">
                <a:latin typeface="Comic Sans MS"/>
                <a:cs typeface="Comic Sans MS"/>
              </a:rPr>
              <a:t> </a:t>
            </a:r>
            <a:r>
              <a:rPr sz="2800" b="1" spc="-5" dirty="0">
                <a:latin typeface="Symbol"/>
                <a:cs typeface="Symbol"/>
              </a:rPr>
              <a:t></a:t>
            </a:r>
            <a:r>
              <a:rPr sz="2800" spc="-5" dirty="0">
                <a:latin typeface="Comic Sans MS"/>
                <a:cs typeface="Comic Sans MS"/>
              </a:rPr>
              <a:t>c}}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1689" y="2612136"/>
            <a:ext cx="882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omic Sans MS"/>
                <a:cs typeface="Comic Sans MS"/>
              </a:rPr>
              <a:t>{{</a:t>
            </a:r>
            <a:r>
              <a:rPr sz="2800" b="1" spc="5" dirty="0">
                <a:solidFill>
                  <a:srgbClr val="C0504D"/>
                </a:solidFill>
                <a:latin typeface="Symbol"/>
                <a:cs typeface="Symbol"/>
              </a:rPr>
              <a:t></a:t>
            </a:r>
            <a:r>
              <a:rPr sz="2800" spc="-5" dirty="0">
                <a:solidFill>
                  <a:srgbClr val="C0504D"/>
                </a:solidFill>
                <a:latin typeface="Comic Sans MS"/>
                <a:cs typeface="Comic Sans MS"/>
              </a:rPr>
              <a:t>b</a:t>
            </a:r>
            <a:r>
              <a:rPr sz="2800" dirty="0">
                <a:latin typeface="Comic Sans MS"/>
                <a:cs typeface="Comic Sans MS"/>
              </a:rPr>
              <a:t>}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646" y="2612136"/>
            <a:ext cx="2258695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sz="2800" spc="-5" dirty="0">
                <a:latin typeface="Comic Sans MS"/>
                <a:cs typeface="Comic Sans MS"/>
              </a:rPr>
              <a:t>{a </a:t>
            </a:r>
            <a:r>
              <a:rPr sz="2800" b="1" dirty="0">
                <a:latin typeface="Symbol"/>
                <a:cs typeface="Symbol"/>
              </a:rPr>
              <a:t></a:t>
            </a:r>
            <a:r>
              <a:rPr sz="2800" dirty="0">
                <a:latin typeface="Comic Sans MS"/>
                <a:cs typeface="Comic Sans MS"/>
              </a:rPr>
              <a:t>b e}{d</a:t>
            </a:r>
            <a:r>
              <a:rPr sz="2800" spc="-8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b}}</a:t>
            </a:r>
            <a:endParaRPr sz="2800">
              <a:latin typeface="Comic Sans MS"/>
              <a:cs typeface="Comic Sans MS"/>
            </a:endParaRPr>
          </a:p>
          <a:p>
            <a:pPr marL="1330325">
              <a:lnSpc>
                <a:spcPts val="3335"/>
              </a:lnSpc>
            </a:pPr>
            <a:r>
              <a:rPr sz="2800" spc="-5" dirty="0">
                <a:latin typeface="Comic Sans MS"/>
                <a:cs typeface="Comic Sans MS"/>
              </a:rPr>
              <a:t>{{d}}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8892" y="462533"/>
            <a:ext cx="35052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solidFill>
                  <a:srgbClr val="0000FF"/>
                </a:solidFill>
                <a:latin typeface="Carlito"/>
                <a:cs typeface="Carlito"/>
              </a:rPr>
              <a:t>In Other</a:t>
            </a:r>
            <a:r>
              <a:rPr sz="4400" spc="-7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4400" spc="-50" dirty="0">
                <a:solidFill>
                  <a:srgbClr val="0000FF"/>
                </a:solidFill>
                <a:latin typeface="Carlito"/>
                <a:cs typeface="Carlito"/>
              </a:rPr>
              <a:t>Words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543" y="1680738"/>
            <a:ext cx="8112125" cy="1062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5080">
              <a:lnSpc>
                <a:spcPct val="128400"/>
              </a:lnSpc>
              <a:spcBef>
                <a:spcPts val="95"/>
              </a:spcBef>
            </a:pPr>
            <a:r>
              <a:rPr sz="2650" spc="-10" dirty="0">
                <a:latin typeface="Times New Roman"/>
                <a:cs typeface="Times New Roman"/>
              </a:rPr>
              <a:t>Formula</a:t>
            </a:r>
            <a:r>
              <a:rPr sz="2650" spc="95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Times New Roman"/>
                <a:cs typeface="Times New Roman"/>
              </a:rPr>
              <a:t>(</a:t>
            </a:r>
            <a:r>
              <a:rPr sz="2650" i="1" spc="70" dirty="0">
                <a:latin typeface="Times New Roman"/>
                <a:cs typeface="Times New Roman"/>
              </a:rPr>
              <a:t>L</a:t>
            </a:r>
            <a:r>
              <a:rPr sz="2650" spc="70" dirty="0">
                <a:latin typeface="Times New Roman"/>
                <a:cs typeface="Times New Roman"/>
              </a:rPr>
              <a:t>)</a:t>
            </a:r>
            <a:r>
              <a:rPr sz="2650" spc="-220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Symbol"/>
                <a:cs typeface="Symbol"/>
              </a:rPr>
              <a:t></a:t>
            </a:r>
            <a:r>
              <a:rPr sz="2650" spc="-290" dirty="0">
                <a:latin typeface="Times New Roman"/>
                <a:cs typeface="Times New Roman"/>
              </a:rPr>
              <a:t> </a:t>
            </a:r>
            <a:r>
              <a:rPr sz="2650" i="1" spc="15" dirty="0">
                <a:latin typeface="Times New Roman"/>
                <a:cs typeface="Times New Roman"/>
              </a:rPr>
              <a:t>C</a:t>
            </a:r>
            <a:r>
              <a:rPr sz="2325" spc="22" baseline="-25089" dirty="0">
                <a:latin typeface="Times New Roman"/>
                <a:cs typeface="Times New Roman"/>
              </a:rPr>
              <a:t>2</a:t>
            </a:r>
            <a:r>
              <a:rPr sz="2325" spc="480" baseline="-25089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Symbol"/>
                <a:cs typeface="Symbol"/>
              </a:rPr>
              <a:t></a:t>
            </a:r>
            <a:r>
              <a:rPr sz="2650" spc="-285" dirty="0">
                <a:latin typeface="Times New Roman"/>
                <a:cs typeface="Times New Roman"/>
              </a:rPr>
              <a:t> </a:t>
            </a:r>
            <a:r>
              <a:rPr sz="2650" i="1" spc="-10" dirty="0">
                <a:latin typeface="Times New Roman"/>
                <a:cs typeface="Times New Roman"/>
              </a:rPr>
              <a:t>C</a:t>
            </a:r>
            <a:r>
              <a:rPr sz="2325" spc="-15" baseline="-25089" dirty="0">
                <a:latin typeface="Times New Roman"/>
                <a:cs typeface="Times New Roman"/>
              </a:rPr>
              <a:t>3</a:t>
            </a:r>
            <a:r>
              <a:rPr sz="2325" spc="397" baseline="-25089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Symbol"/>
                <a:cs typeface="Symbol"/>
              </a:rPr>
              <a:t></a:t>
            </a:r>
            <a:r>
              <a:rPr sz="2650" spc="-37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...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10" dirty="0">
                <a:latin typeface="Times New Roman"/>
                <a:cs typeface="Times New Roman"/>
              </a:rPr>
              <a:t>is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only</a:t>
            </a:r>
            <a:r>
              <a:rPr sz="2650" spc="-8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true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when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literal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i="1" spc="15" dirty="0">
                <a:latin typeface="Times New Roman"/>
                <a:cs typeface="Times New Roman"/>
              </a:rPr>
              <a:t>L</a:t>
            </a:r>
            <a:r>
              <a:rPr sz="2650" i="1" spc="145" dirty="0">
                <a:latin typeface="Times New Roman"/>
                <a:cs typeface="Times New Roman"/>
              </a:rPr>
              <a:t> </a:t>
            </a:r>
            <a:r>
              <a:rPr sz="2650" spc="10" dirty="0">
                <a:latin typeface="Times New Roman"/>
                <a:cs typeface="Times New Roman"/>
              </a:rPr>
              <a:t>is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true  </a:t>
            </a:r>
            <a:r>
              <a:rPr sz="2650" spc="-5" dirty="0">
                <a:solidFill>
                  <a:srgbClr val="0000FF"/>
                </a:solidFill>
                <a:latin typeface="Times New Roman"/>
                <a:cs typeface="Times New Roman"/>
              </a:rPr>
              <a:t>Therefore: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Branch immediately </a:t>
            </a:r>
            <a:r>
              <a:rPr sz="2650" spc="5" dirty="0">
                <a:solidFill>
                  <a:srgbClr val="0000FF"/>
                </a:solidFill>
                <a:latin typeface="Times New Roman"/>
                <a:cs typeface="Times New Roman"/>
              </a:rPr>
              <a:t>on </a:t>
            </a: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unit</a:t>
            </a:r>
            <a:r>
              <a:rPr sz="2650" spc="-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literals!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643" y="2868032"/>
            <a:ext cx="8259445" cy="139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2910"/>
              </a:lnSpc>
            </a:pPr>
            <a:r>
              <a:rPr sz="2650" spc="-25" dirty="0">
                <a:latin typeface="Times New Roman"/>
                <a:cs typeface="Times New Roman"/>
              </a:rPr>
              <a:t>If </a:t>
            </a:r>
            <a:r>
              <a:rPr sz="2650" spc="-10" dirty="0">
                <a:latin typeface="Times New Roman"/>
                <a:cs typeface="Times New Roman"/>
              </a:rPr>
              <a:t>literal </a:t>
            </a:r>
            <a:r>
              <a:rPr sz="2650" i="1" spc="15" dirty="0">
                <a:latin typeface="Times New Roman"/>
                <a:cs typeface="Times New Roman"/>
              </a:rPr>
              <a:t>L </a:t>
            </a:r>
            <a:r>
              <a:rPr sz="2650" spc="-5" dirty="0">
                <a:latin typeface="Times New Roman"/>
                <a:cs typeface="Times New Roman"/>
              </a:rPr>
              <a:t>does </a:t>
            </a:r>
            <a:r>
              <a:rPr sz="2650" spc="5" dirty="0">
                <a:latin typeface="Times New Roman"/>
                <a:cs typeface="Times New Roman"/>
              </a:rPr>
              <a:t>not </a:t>
            </a:r>
            <a:r>
              <a:rPr sz="2650" spc="-5" dirty="0">
                <a:latin typeface="Times New Roman"/>
                <a:cs typeface="Times New Roman"/>
              </a:rPr>
              <a:t>appear negated </a:t>
            </a:r>
            <a:r>
              <a:rPr sz="2650" spc="10" dirty="0">
                <a:latin typeface="Times New Roman"/>
                <a:cs typeface="Times New Roman"/>
              </a:rPr>
              <a:t>in </a:t>
            </a:r>
            <a:r>
              <a:rPr sz="2650" spc="-10" dirty="0">
                <a:latin typeface="Times New Roman"/>
                <a:cs typeface="Times New Roman"/>
              </a:rPr>
              <a:t>formula </a:t>
            </a:r>
            <a:r>
              <a:rPr sz="2650" i="1" spc="15" dirty="0">
                <a:latin typeface="Times New Roman"/>
                <a:cs typeface="Times New Roman"/>
              </a:rPr>
              <a:t>F </a:t>
            </a:r>
            <a:r>
              <a:rPr sz="2650" spc="5" dirty="0">
                <a:latin typeface="Times New Roman"/>
                <a:cs typeface="Times New Roman"/>
              </a:rPr>
              <a:t>, then</a:t>
            </a:r>
            <a:r>
              <a:rPr sz="2650" spc="-36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setting</a:t>
            </a:r>
            <a:endParaRPr sz="265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819"/>
              </a:spcBef>
            </a:pPr>
            <a:r>
              <a:rPr sz="2650" i="1" spc="15" dirty="0">
                <a:latin typeface="Times New Roman"/>
                <a:cs typeface="Times New Roman"/>
              </a:rPr>
              <a:t>L </a:t>
            </a:r>
            <a:r>
              <a:rPr sz="2650" dirty="0">
                <a:latin typeface="Times New Roman"/>
                <a:cs typeface="Times New Roman"/>
              </a:rPr>
              <a:t>true </a:t>
            </a:r>
            <a:r>
              <a:rPr sz="2650" spc="-10" dirty="0">
                <a:latin typeface="Times New Roman"/>
                <a:cs typeface="Times New Roman"/>
              </a:rPr>
              <a:t>preserves </a:t>
            </a:r>
            <a:r>
              <a:rPr sz="2650" dirty="0">
                <a:latin typeface="Times New Roman"/>
                <a:cs typeface="Times New Roman"/>
              </a:rPr>
              <a:t>satisfiability </a:t>
            </a:r>
            <a:r>
              <a:rPr sz="2650" spc="5" dirty="0">
                <a:latin typeface="Times New Roman"/>
                <a:cs typeface="Times New Roman"/>
              </a:rPr>
              <a:t>of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i="1" spc="15" dirty="0">
                <a:latin typeface="Times New Roman"/>
                <a:cs typeface="Times New Roman"/>
              </a:rPr>
              <a:t>F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r>
              <a:rPr sz="2650" spc="-5" dirty="0">
                <a:solidFill>
                  <a:srgbClr val="0000FF"/>
                </a:solidFill>
                <a:latin typeface="Times New Roman"/>
                <a:cs typeface="Times New Roman"/>
              </a:rPr>
              <a:t>Therefore: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Branch immediately </a:t>
            </a:r>
            <a:r>
              <a:rPr sz="2650" spc="5" dirty="0">
                <a:solidFill>
                  <a:srgbClr val="0000FF"/>
                </a:solidFill>
                <a:latin typeface="Times New Roman"/>
                <a:cs typeface="Times New Roman"/>
              </a:rPr>
              <a:t>on </a:t>
            </a: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pure</a:t>
            </a:r>
            <a:r>
              <a:rPr sz="2650" spc="-1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literals!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814827"/>
            <a:ext cx="9144000" cy="1651000"/>
          </a:xfrm>
          <a:custGeom>
            <a:avLst/>
            <a:gdLst/>
            <a:ahLst/>
            <a:cxnLst/>
            <a:rect l="l" t="t" r="r" b="b"/>
            <a:pathLst>
              <a:path w="9144000" h="1651000">
                <a:moveTo>
                  <a:pt x="9144000" y="0"/>
                </a:moveTo>
                <a:lnTo>
                  <a:pt x="0" y="0"/>
                </a:lnTo>
                <a:lnTo>
                  <a:pt x="0" y="1650492"/>
                </a:lnTo>
                <a:lnTo>
                  <a:pt x="9144000" y="165049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14294" y="5058924"/>
            <a:ext cx="4171315" cy="13747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385"/>
              </a:spcBef>
            </a:pPr>
            <a:r>
              <a:rPr sz="2800" b="1" dirty="0">
                <a:solidFill>
                  <a:srgbClr val="9900CC"/>
                </a:solidFill>
                <a:latin typeface="Comic Sans MS"/>
                <a:cs typeface="Comic Sans MS"/>
              </a:rPr>
              <a:t>May </a:t>
            </a:r>
            <a:r>
              <a:rPr sz="2800" b="1" spc="-5" dirty="0">
                <a:solidFill>
                  <a:srgbClr val="9900CC"/>
                </a:solidFill>
                <a:latin typeface="Comic Sans MS"/>
                <a:cs typeface="Comic Sans MS"/>
              </a:rPr>
              <a:t>view this </a:t>
            </a:r>
            <a:r>
              <a:rPr sz="2800" b="1" dirty="0">
                <a:solidFill>
                  <a:srgbClr val="9900CC"/>
                </a:solidFill>
                <a:latin typeface="Comic Sans MS"/>
                <a:cs typeface="Comic Sans MS"/>
              </a:rPr>
              <a:t>as</a:t>
            </a:r>
            <a:r>
              <a:rPr sz="2800" b="1" spc="-95" dirty="0">
                <a:solidFill>
                  <a:srgbClr val="9900CC"/>
                </a:solidFill>
                <a:latin typeface="Comic Sans MS"/>
                <a:cs typeface="Comic Sans MS"/>
              </a:rPr>
              <a:t> </a:t>
            </a:r>
            <a:r>
              <a:rPr sz="2800" b="1" dirty="0">
                <a:solidFill>
                  <a:srgbClr val="9900CC"/>
                </a:solidFill>
                <a:latin typeface="Comic Sans MS"/>
                <a:cs typeface="Comic Sans MS"/>
              </a:rPr>
              <a:t>adding  constraint </a:t>
            </a:r>
            <a:r>
              <a:rPr sz="2800" b="1" spc="-5" dirty="0">
                <a:solidFill>
                  <a:srgbClr val="9900CC"/>
                </a:solidFill>
                <a:latin typeface="Comic Sans MS"/>
                <a:cs typeface="Comic Sans MS"/>
              </a:rPr>
              <a:t>propagation  techniques into</a:t>
            </a:r>
            <a:r>
              <a:rPr sz="2800" b="1" spc="-40" dirty="0">
                <a:solidFill>
                  <a:srgbClr val="9900CC"/>
                </a:solidFill>
                <a:latin typeface="Comic Sans MS"/>
                <a:cs typeface="Comic Sans MS"/>
              </a:rPr>
              <a:t> </a:t>
            </a:r>
            <a:r>
              <a:rPr sz="2800" b="1" dirty="0">
                <a:solidFill>
                  <a:srgbClr val="9900CC"/>
                </a:solidFill>
                <a:latin typeface="Comic Sans MS"/>
                <a:cs typeface="Comic Sans MS"/>
              </a:rPr>
              <a:t>play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114294" y="5058924"/>
            <a:ext cx="4171315" cy="13747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385"/>
              </a:spcBef>
            </a:pPr>
            <a:r>
              <a:rPr sz="2800" b="1" dirty="0">
                <a:solidFill>
                  <a:srgbClr val="9900CC"/>
                </a:solidFill>
                <a:latin typeface="Comic Sans MS"/>
                <a:cs typeface="Comic Sans MS"/>
              </a:rPr>
              <a:t>May </a:t>
            </a:r>
            <a:r>
              <a:rPr sz="2800" b="1" spc="-5" dirty="0">
                <a:solidFill>
                  <a:srgbClr val="9900CC"/>
                </a:solidFill>
                <a:latin typeface="Comic Sans MS"/>
                <a:cs typeface="Comic Sans MS"/>
              </a:rPr>
              <a:t>view this </a:t>
            </a:r>
            <a:r>
              <a:rPr sz="2800" b="1" dirty="0">
                <a:solidFill>
                  <a:srgbClr val="9900CC"/>
                </a:solidFill>
                <a:latin typeface="Comic Sans MS"/>
                <a:cs typeface="Comic Sans MS"/>
              </a:rPr>
              <a:t>as</a:t>
            </a:r>
            <a:r>
              <a:rPr sz="2800" b="1" spc="-95" dirty="0">
                <a:solidFill>
                  <a:srgbClr val="9900CC"/>
                </a:solidFill>
                <a:latin typeface="Comic Sans MS"/>
                <a:cs typeface="Comic Sans MS"/>
              </a:rPr>
              <a:t> </a:t>
            </a:r>
            <a:r>
              <a:rPr sz="2800" b="1" dirty="0">
                <a:solidFill>
                  <a:srgbClr val="9900CC"/>
                </a:solidFill>
                <a:latin typeface="Comic Sans MS"/>
                <a:cs typeface="Comic Sans MS"/>
              </a:rPr>
              <a:t>adding  constraint </a:t>
            </a:r>
            <a:r>
              <a:rPr sz="2800" b="1" spc="-5" dirty="0">
                <a:solidFill>
                  <a:srgbClr val="9900CC"/>
                </a:solidFill>
                <a:latin typeface="Comic Sans MS"/>
                <a:cs typeface="Comic Sans MS"/>
              </a:rPr>
              <a:t>propagation  techniques into</a:t>
            </a:r>
            <a:r>
              <a:rPr sz="2800" b="1" spc="-40" dirty="0">
                <a:solidFill>
                  <a:srgbClr val="9900CC"/>
                </a:solidFill>
                <a:latin typeface="Comic Sans MS"/>
                <a:cs typeface="Comic Sans MS"/>
              </a:rPr>
              <a:t> </a:t>
            </a:r>
            <a:r>
              <a:rPr sz="2800" b="1" dirty="0">
                <a:solidFill>
                  <a:srgbClr val="9900CC"/>
                </a:solidFill>
                <a:latin typeface="Comic Sans MS"/>
                <a:cs typeface="Comic Sans MS"/>
              </a:rPr>
              <a:t>play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79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8892" y="462533"/>
            <a:ext cx="35052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 Other</a:t>
            </a:r>
            <a:r>
              <a:rPr spc="-75" dirty="0"/>
              <a:t> </a:t>
            </a:r>
            <a:r>
              <a:rPr spc="-50" dirty="0"/>
              <a:t>Words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1543" y="1680738"/>
            <a:ext cx="8335645" cy="2586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254000" indent="5080">
              <a:lnSpc>
                <a:spcPct val="128400"/>
              </a:lnSpc>
              <a:spcBef>
                <a:spcPts val="95"/>
              </a:spcBef>
            </a:pPr>
            <a:r>
              <a:rPr sz="2650" spc="-10" dirty="0">
                <a:latin typeface="Times New Roman"/>
                <a:cs typeface="Times New Roman"/>
              </a:rPr>
              <a:t>Formula</a:t>
            </a:r>
            <a:r>
              <a:rPr sz="2650" spc="95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Times New Roman"/>
                <a:cs typeface="Times New Roman"/>
              </a:rPr>
              <a:t>(</a:t>
            </a:r>
            <a:r>
              <a:rPr sz="2650" i="1" spc="70" dirty="0">
                <a:latin typeface="Times New Roman"/>
                <a:cs typeface="Times New Roman"/>
              </a:rPr>
              <a:t>L</a:t>
            </a:r>
            <a:r>
              <a:rPr sz="2650" spc="70" dirty="0">
                <a:latin typeface="Times New Roman"/>
                <a:cs typeface="Times New Roman"/>
              </a:rPr>
              <a:t>)</a:t>
            </a:r>
            <a:r>
              <a:rPr sz="2650" spc="-220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Symbol"/>
                <a:cs typeface="Symbol"/>
              </a:rPr>
              <a:t></a:t>
            </a:r>
            <a:r>
              <a:rPr sz="2650" spc="-290" dirty="0">
                <a:latin typeface="Times New Roman"/>
                <a:cs typeface="Times New Roman"/>
              </a:rPr>
              <a:t> </a:t>
            </a:r>
            <a:r>
              <a:rPr sz="2650" i="1" spc="15" dirty="0">
                <a:latin typeface="Times New Roman"/>
                <a:cs typeface="Times New Roman"/>
              </a:rPr>
              <a:t>C</a:t>
            </a:r>
            <a:r>
              <a:rPr sz="2325" spc="22" baseline="-25089" dirty="0">
                <a:latin typeface="Times New Roman"/>
                <a:cs typeface="Times New Roman"/>
              </a:rPr>
              <a:t>2</a:t>
            </a:r>
            <a:r>
              <a:rPr sz="2325" spc="480" baseline="-25089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Symbol"/>
                <a:cs typeface="Symbol"/>
              </a:rPr>
              <a:t></a:t>
            </a:r>
            <a:r>
              <a:rPr sz="2650" spc="-285" dirty="0">
                <a:latin typeface="Times New Roman"/>
                <a:cs typeface="Times New Roman"/>
              </a:rPr>
              <a:t> </a:t>
            </a:r>
            <a:r>
              <a:rPr sz="2650" i="1" spc="-10" dirty="0">
                <a:latin typeface="Times New Roman"/>
                <a:cs typeface="Times New Roman"/>
              </a:rPr>
              <a:t>C</a:t>
            </a:r>
            <a:r>
              <a:rPr sz="2325" spc="-15" baseline="-25089" dirty="0">
                <a:latin typeface="Times New Roman"/>
                <a:cs typeface="Times New Roman"/>
              </a:rPr>
              <a:t>3</a:t>
            </a:r>
            <a:r>
              <a:rPr sz="2325" spc="397" baseline="-25089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Symbol"/>
                <a:cs typeface="Symbol"/>
              </a:rPr>
              <a:t></a:t>
            </a:r>
            <a:r>
              <a:rPr sz="2650" spc="-37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...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10" dirty="0">
                <a:latin typeface="Times New Roman"/>
                <a:cs typeface="Times New Roman"/>
              </a:rPr>
              <a:t>is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only</a:t>
            </a:r>
            <a:r>
              <a:rPr sz="2650" spc="-8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true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when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literal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i="1" spc="15" dirty="0">
                <a:latin typeface="Times New Roman"/>
                <a:cs typeface="Times New Roman"/>
              </a:rPr>
              <a:t>L</a:t>
            </a:r>
            <a:r>
              <a:rPr sz="2650" i="1" spc="145" dirty="0">
                <a:latin typeface="Times New Roman"/>
                <a:cs typeface="Times New Roman"/>
              </a:rPr>
              <a:t> </a:t>
            </a:r>
            <a:r>
              <a:rPr sz="2650" spc="10" dirty="0">
                <a:latin typeface="Times New Roman"/>
                <a:cs typeface="Times New Roman"/>
              </a:rPr>
              <a:t>is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true  </a:t>
            </a:r>
            <a:r>
              <a:rPr sz="2650" spc="-5" dirty="0">
                <a:solidFill>
                  <a:srgbClr val="0000FF"/>
                </a:solidFill>
                <a:latin typeface="Times New Roman"/>
                <a:cs typeface="Times New Roman"/>
              </a:rPr>
              <a:t>Therefore: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Branch immediately </a:t>
            </a:r>
            <a:r>
              <a:rPr sz="2650" spc="5" dirty="0">
                <a:solidFill>
                  <a:srgbClr val="0000FF"/>
                </a:solidFill>
                <a:latin typeface="Times New Roman"/>
                <a:cs typeface="Times New Roman"/>
              </a:rPr>
              <a:t>on </a:t>
            </a: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unit</a:t>
            </a:r>
            <a:r>
              <a:rPr sz="2650" spc="-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literals!</a:t>
            </a:r>
            <a:endParaRPr sz="265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815"/>
              </a:spcBef>
            </a:pPr>
            <a:r>
              <a:rPr sz="2650" spc="-25" dirty="0">
                <a:latin typeface="Times New Roman"/>
                <a:cs typeface="Times New Roman"/>
              </a:rPr>
              <a:t>If </a:t>
            </a:r>
            <a:r>
              <a:rPr sz="2650" spc="-10" dirty="0">
                <a:latin typeface="Times New Roman"/>
                <a:cs typeface="Times New Roman"/>
              </a:rPr>
              <a:t>literal </a:t>
            </a:r>
            <a:r>
              <a:rPr sz="2650" i="1" spc="15" dirty="0">
                <a:latin typeface="Times New Roman"/>
                <a:cs typeface="Times New Roman"/>
              </a:rPr>
              <a:t>L </a:t>
            </a:r>
            <a:r>
              <a:rPr sz="2650" spc="-5" dirty="0">
                <a:latin typeface="Times New Roman"/>
                <a:cs typeface="Times New Roman"/>
              </a:rPr>
              <a:t>does </a:t>
            </a:r>
            <a:r>
              <a:rPr sz="2650" spc="5" dirty="0">
                <a:latin typeface="Times New Roman"/>
                <a:cs typeface="Times New Roman"/>
              </a:rPr>
              <a:t>not </a:t>
            </a:r>
            <a:r>
              <a:rPr sz="2650" spc="-5" dirty="0">
                <a:latin typeface="Times New Roman"/>
                <a:cs typeface="Times New Roman"/>
              </a:rPr>
              <a:t>appear negated </a:t>
            </a:r>
            <a:r>
              <a:rPr sz="2650" spc="10" dirty="0">
                <a:latin typeface="Times New Roman"/>
                <a:cs typeface="Times New Roman"/>
              </a:rPr>
              <a:t>in </a:t>
            </a:r>
            <a:r>
              <a:rPr sz="2650" spc="-10" dirty="0">
                <a:latin typeface="Times New Roman"/>
                <a:cs typeface="Times New Roman"/>
              </a:rPr>
              <a:t>formula </a:t>
            </a:r>
            <a:r>
              <a:rPr sz="2650" i="1" spc="15" dirty="0">
                <a:latin typeface="Times New Roman"/>
                <a:cs typeface="Times New Roman"/>
              </a:rPr>
              <a:t>F </a:t>
            </a:r>
            <a:r>
              <a:rPr sz="2650" spc="5" dirty="0">
                <a:latin typeface="Times New Roman"/>
                <a:cs typeface="Times New Roman"/>
              </a:rPr>
              <a:t>, then</a:t>
            </a:r>
            <a:r>
              <a:rPr sz="2650" spc="-36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setting</a:t>
            </a:r>
            <a:endParaRPr sz="265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  <a:spcBef>
                <a:spcPts val="825"/>
              </a:spcBef>
            </a:pPr>
            <a:r>
              <a:rPr sz="2650" i="1" spc="15" dirty="0">
                <a:latin typeface="Times New Roman"/>
                <a:cs typeface="Times New Roman"/>
              </a:rPr>
              <a:t>L </a:t>
            </a:r>
            <a:r>
              <a:rPr sz="2650" dirty="0">
                <a:latin typeface="Times New Roman"/>
                <a:cs typeface="Times New Roman"/>
              </a:rPr>
              <a:t>true </a:t>
            </a:r>
            <a:r>
              <a:rPr sz="2650" spc="-10" dirty="0">
                <a:latin typeface="Times New Roman"/>
                <a:cs typeface="Times New Roman"/>
              </a:rPr>
              <a:t>preserves </a:t>
            </a:r>
            <a:r>
              <a:rPr sz="2650" dirty="0">
                <a:latin typeface="Times New Roman"/>
                <a:cs typeface="Times New Roman"/>
              </a:rPr>
              <a:t>satisfiability </a:t>
            </a:r>
            <a:r>
              <a:rPr sz="2650" spc="5" dirty="0">
                <a:latin typeface="Times New Roman"/>
                <a:cs typeface="Times New Roman"/>
              </a:rPr>
              <a:t>of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i="1" spc="15" dirty="0">
                <a:latin typeface="Times New Roman"/>
                <a:cs typeface="Times New Roman"/>
              </a:rPr>
              <a:t>F</a:t>
            </a:r>
            <a:endParaRPr sz="26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19"/>
              </a:spcBef>
            </a:pPr>
            <a:r>
              <a:rPr sz="2650" spc="-5" dirty="0">
                <a:solidFill>
                  <a:srgbClr val="0000FF"/>
                </a:solidFill>
                <a:latin typeface="Times New Roman"/>
                <a:cs typeface="Times New Roman"/>
              </a:rPr>
              <a:t>Therefore: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Branch immediately </a:t>
            </a:r>
            <a:r>
              <a:rPr sz="2650" spc="5" dirty="0">
                <a:solidFill>
                  <a:srgbClr val="0000FF"/>
                </a:solidFill>
                <a:latin typeface="Times New Roman"/>
                <a:cs typeface="Times New Roman"/>
              </a:rPr>
              <a:t>on </a:t>
            </a:r>
            <a:r>
              <a:rPr sz="2650" dirty="0">
                <a:solidFill>
                  <a:srgbClr val="0000FF"/>
                </a:solidFill>
                <a:latin typeface="Times New Roman"/>
                <a:cs typeface="Times New Roman"/>
              </a:rPr>
              <a:t>pure</a:t>
            </a:r>
            <a:r>
              <a:rPr sz="2650" spc="-1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0000FF"/>
                </a:solidFill>
                <a:latin typeface="Times New Roman"/>
                <a:cs typeface="Times New Roman"/>
              </a:rPr>
              <a:t>literals!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7476" y="160274"/>
            <a:ext cx="48304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DPLL </a:t>
            </a:r>
            <a:r>
              <a:rPr sz="4000" spc="-10" dirty="0"/>
              <a:t>(previous</a:t>
            </a:r>
            <a:r>
              <a:rPr sz="4000" spc="-50" dirty="0"/>
              <a:t> </a:t>
            </a:r>
            <a:r>
              <a:rPr sz="4000" spc="-20" dirty="0"/>
              <a:t>version)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4441" y="611105"/>
            <a:ext cx="8669655" cy="317944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430"/>
              </a:spcBef>
            </a:pPr>
            <a:r>
              <a:rPr sz="2800" spc="-15" dirty="0">
                <a:solidFill>
                  <a:srgbClr val="0000FF"/>
                </a:solidFill>
                <a:latin typeface="Carlito"/>
                <a:cs typeface="Carlito"/>
              </a:rPr>
              <a:t>Davis </a:t>
            </a:r>
            <a:r>
              <a:rPr sz="2800" spc="-165" dirty="0">
                <a:solidFill>
                  <a:srgbClr val="0000FF"/>
                </a:solidFill>
                <a:latin typeface="Arial"/>
                <a:cs typeface="Arial"/>
              </a:rPr>
              <a:t>– </a:t>
            </a:r>
            <a:r>
              <a:rPr sz="2800" spc="-5" dirty="0">
                <a:solidFill>
                  <a:srgbClr val="0000FF"/>
                </a:solidFill>
                <a:latin typeface="Carlito"/>
                <a:cs typeface="Carlito"/>
              </a:rPr>
              <a:t>Putnam </a:t>
            </a:r>
            <a:r>
              <a:rPr sz="2800" spc="-165" dirty="0">
                <a:solidFill>
                  <a:srgbClr val="0000FF"/>
                </a:solidFill>
                <a:latin typeface="Arial"/>
                <a:cs typeface="Arial"/>
              </a:rPr>
              <a:t>– </a:t>
            </a:r>
            <a:r>
              <a:rPr sz="2800" spc="-10" dirty="0">
                <a:solidFill>
                  <a:srgbClr val="0000FF"/>
                </a:solidFill>
                <a:latin typeface="Carlito"/>
                <a:cs typeface="Carlito"/>
              </a:rPr>
              <a:t>Loveland </a:t>
            </a:r>
            <a:r>
              <a:rPr sz="2800" spc="-165" dirty="0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sz="2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rlito"/>
                <a:cs typeface="Carlito"/>
              </a:rPr>
              <a:t>Logemann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800" b="1" spc="-10" dirty="0">
                <a:latin typeface="Courier New"/>
                <a:cs typeface="Courier New"/>
              </a:rPr>
              <a:t>dpll(F,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literal){</a:t>
            </a:r>
            <a:endParaRPr sz="28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2800" b="1" spc="-10" dirty="0">
                <a:latin typeface="Courier New"/>
                <a:cs typeface="Courier New"/>
              </a:rPr>
              <a:t>remove clauses containing</a:t>
            </a:r>
            <a:r>
              <a:rPr sz="2800" b="1" spc="-30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literal</a:t>
            </a:r>
            <a:endParaRPr sz="2800">
              <a:latin typeface="Courier New"/>
              <a:cs typeface="Courier New"/>
            </a:endParaRPr>
          </a:p>
          <a:p>
            <a:pPr marL="355600" marR="5080">
              <a:lnSpc>
                <a:spcPts val="3410"/>
              </a:lnSpc>
              <a:spcBef>
                <a:spcPts val="75"/>
              </a:spcBef>
            </a:pPr>
            <a:r>
              <a:rPr sz="2800" b="1" spc="-5" dirty="0">
                <a:latin typeface="Courier New"/>
                <a:cs typeface="Courier New"/>
              </a:rPr>
              <a:t>if (F </a:t>
            </a:r>
            <a:r>
              <a:rPr sz="2800" b="1" spc="-10" dirty="0">
                <a:latin typeface="Courier New"/>
                <a:cs typeface="Courier New"/>
              </a:rPr>
              <a:t>contains </a:t>
            </a:r>
            <a:r>
              <a:rPr sz="2800" b="1" spc="-5" dirty="0">
                <a:latin typeface="Courier New"/>
                <a:cs typeface="Courier New"/>
              </a:rPr>
              <a:t>no </a:t>
            </a:r>
            <a:r>
              <a:rPr sz="2800" b="1" spc="-10" dirty="0">
                <a:latin typeface="Courier New"/>
                <a:cs typeface="Courier New"/>
              </a:rPr>
              <a:t>clauses) return true;  </a:t>
            </a:r>
            <a:r>
              <a:rPr sz="2800" b="1" spc="-5" dirty="0">
                <a:latin typeface="Courier New"/>
                <a:cs typeface="Courier New"/>
              </a:rPr>
              <a:t>shorten clauses </a:t>
            </a:r>
            <a:r>
              <a:rPr sz="2800" b="1" spc="-10" dirty="0">
                <a:latin typeface="Courier New"/>
                <a:cs typeface="Courier New"/>
              </a:rPr>
              <a:t>containing</a:t>
            </a:r>
            <a:r>
              <a:rPr sz="2800" b="1" spc="-114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Symbol"/>
                <a:cs typeface="Symbol"/>
              </a:rPr>
              <a:t></a:t>
            </a:r>
            <a:r>
              <a:rPr sz="2800" b="1" spc="-5" dirty="0">
                <a:latin typeface="Courier New"/>
                <a:cs typeface="Courier New"/>
              </a:rPr>
              <a:t>literal</a:t>
            </a:r>
            <a:endParaRPr sz="2800">
              <a:latin typeface="Courier New"/>
              <a:cs typeface="Courier New"/>
            </a:endParaRPr>
          </a:p>
          <a:p>
            <a:pPr marL="355600">
              <a:lnSpc>
                <a:spcPts val="2180"/>
              </a:lnSpc>
            </a:pPr>
            <a:r>
              <a:rPr sz="2800" b="1" spc="-5" dirty="0">
                <a:latin typeface="Courier New"/>
                <a:cs typeface="Courier New"/>
              </a:rPr>
              <a:t>if (F </a:t>
            </a:r>
            <a:r>
              <a:rPr sz="2800" b="1" spc="-10" dirty="0">
                <a:latin typeface="Courier New"/>
                <a:cs typeface="Courier New"/>
              </a:rPr>
              <a:t>contains empty</a:t>
            </a:r>
            <a:r>
              <a:rPr sz="2800" b="1" spc="-70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clause)</a:t>
            </a:r>
            <a:endParaRPr sz="2800">
              <a:latin typeface="Courier New"/>
              <a:cs typeface="Courier New"/>
            </a:endParaRPr>
          </a:p>
          <a:p>
            <a:pPr marL="927100">
              <a:lnSpc>
                <a:spcPts val="3025"/>
              </a:lnSpc>
            </a:pPr>
            <a:r>
              <a:rPr sz="2800" b="1" spc="-10" dirty="0">
                <a:latin typeface="Courier New"/>
                <a:cs typeface="Courier New"/>
              </a:rPr>
              <a:t>return</a:t>
            </a:r>
            <a:r>
              <a:rPr sz="2800" b="1" spc="-2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false;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041" y="3837340"/>
            <a:ext cx="6811009" cy="7448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70865" indent="-571500">
              <a:lnSpc>
                <a:spcPts val="2690"/>
              </a:lnSpc>
              <a:spcBef>
                <a:spcPts val="180"/>
              </a:spcBef>
            </a:pPr>
            <a:r>
              <a:rPr sz="2800" b="1" spc="-5" dirty="0">
                <a:solidFill>
                  <a:srgbClr val="9900CC"/>
                </a:solidFill>
                <a:latin typeface="Courier New"/>
                <a:cs typeface="Courier New"/>
              </a:rPr>
              <a:t>if (F </a:t>
            </a:r>
            <a:r>
              <a:rPr sz="2800" b="1" spc="-10" dirty="0">
                <a:solidFill>
                  <a:srgbClr val="9900CC"/>
                </a:solidFill>
                <a:latin typeface="Courier New"/>
                <a:cs typeface="Courier New"/>
              </a:rPr>
              <a:t>contains </a:t>
            </a:r>
            <a:r>
              <a:rPr sz="2800" b="1" dirty="0">
                <a:solidFill>
                  <a:srgbClr val="9900CC"/>
                </a:solidFill>
                <a:latin typeface="Courier New"/>
                <a:cs typeface="Courier New"/>
              </a:rPr>
              <a:t>a </a:t>
            </a:r>
            <a:r>
              <a:rPr sz="2800" b="1" spc="-10" dirty="0">
                <a:solidFill>
                  <a:srgbClr val="9900CC"/>
                </a:solidFill>
                <a:latin typeface="Courier New"/>
                <a:cs typeface="Courier New"/>
              </a:rPr>
              <a:t>unit </a:t>
            </a:r>
            <a:r>
              <a:rPr sz="2800" b="1" spc="-5" dirty="0">
                <a:solidFill>
                  <a:srgbClr val="9900CC"/>
                </a:solidFill>
                <a:latin typeface="Courier New"/>
                <a:cs typeface="Courier New"/>
              </a:rPr>
              <a:t>or </a:t>
            </a:r>
            <a:r>
              <a:rPr sz="2800" b="1" spc="-10" dirty="0">
                <a:solidFill>
                  <a:srgbClr val="9900CC"/>
                </a:solidFill>
                <a:latin typeface="Courier New"/>
                <a:cs typeface="Courier New"/>
              </a:rPr>
              <a:t>pure </a:t>
            </a:r>
            <a:r>
              <a:rPr sz="2800" b="1" spc="-5" dirty="0">
                <a:solidFill>
                  <a:srgbClr val="9900CC"/>
                </a:solidFill>
                <a:latin typeface="Courier New"/>
                <a:cs typeface="Courier New"/>
              </a:rPr>
              <a:t>L)  </a:t>
            </a:r>
            <a:r>
              <a:rPr sz="2800" b="1" spc="-10" dirty="0">
                <a:solidFill>
                  <a:srgbClr val="9900CC"/>
                </a:solidFill>
                <a:latin typeface="Courier New"/>
                <a:cs typeface="Courier New"/>
              </a:rPr>
              <a:t>return dpll(F,</a:t>
            </a:r>
            <a:r>
              <a:rPr sz="2800" b="1" spc="-40" dirty="0">
                <a:solidFill>
                  <a:srgbClr val="9900CC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9900CC"/>
                </a:solidFill>
                <a:latin typeface="Courier New"/>
                <a:cs typeface="Courier New"/>
              </a:rPr>
              <a:t>L);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774947"/>
            <a:ext cx="9144000" cy="844550"/>
          </a:xfrm>
          <a:custGeom>
            <a:avLst/>
            <a:gdLst/>
            <a:ahLst/>
            <a:cxnLst/>
            <a:rect l="l" t="t" r="r" b="b"/>
            <a:pathLst>
              <a:path w="9144000" h="844550">
                <a:moveTo>
                  <a:pt x="0" y="0"/>
                </a:moveTo>
                <a:lnTo>
                  <a:pt x="0" y="844295"/>
                </a:lnTo>
                <a:lnTo>
                  <a:pt x="9143999" y="844295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7341" y="4592736"/>
            <a:ext cx="130492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10" dirty="0">
                <a:latin typeface="Courier New"/>
                <a:cs typeface="Courier New"/>
              </a:rPr>
              <a:t>choose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7658" y="4592736"/>
            <a:ext cx="23939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dirty="0">
                <a:latin typeface="Courier New"/>
                <a:cs typeface="Courier New"/>
              </a:rPr>
              <a:t>V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2513" y="4592736"/>
            <a:ext cx="45275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in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0042" y="4592736"/>
            <a:ext cx="2200275" cy="861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F;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800" b="1" spc="-5" dirty="0">
                <a:latin typeface="Symbol"/>
                <a:cs typeface="Symbol"/>
              </a:rPr>
              <a:t></a:t>
            </a:r>
            <a:r>
              <a:rPr sz="2800" b="1" spc="-5" dirty="0">
                <a:latin typeface="Courier New"/>
                <a:cs typeface="Courier New"/>
              </a:rPr>
              <a:t>V))return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7341" y="5025552"/>
            <a:ext cx="45275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if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5674" y="5025552"/>
            <a:ext cx="173037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10" dirty="0">
                <a:latin typeface="Courier New"/>
                <a:cs typeface="Courier New"/>
              </a:rPr>
              <a:t>(dpll(F,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3980" y="5025552"/>
            <a:ext cx="1093470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true;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7341" y="5446176"/>
            <a:ext cx="130492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10" dirty="0">
                <a:latin typeface="Courier New"/>
                <a:cs typeface="Courier New"/>
              </a:rPr>
              <a:t>return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7658" y="5446176"/>
            <a:ext cx="151574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d</a:t>
            </a:r>
            <a:r>
              <a:rPr sz="2800" b="1" spc="-20" dirty="0">
                <a:latin typeface="Courier New"/>
                <a:cs typeface="Courier New"/>
              </a:rPr>
              <a:t>p</a:t>
            </a:r>
            <a:r>
              <a:rPr sz="2800" b="1" spc="-5" dirty="0">
                <a:latin typeface="Courier New"/>
                <a:cs typeface="Courier New"/>
              </a:rPr>
              <a:t>ll</a:t>
            </a:r>
            <a:r>
              <a:rPr sz="2800" b="1" spc="-20" dirty="0">
                <a:latin typeface="Courier New"/>
                <a:cs typeface="Courier New"/>
              </a:rPr>
              <a:t>(</a:t>
            </a:r>
            <a:r>
              <a:rPr sz="2800" b="1" spc="-5" dirty="0">
                <a:latin typeface="Courier New"/>
                <a:cs typeface="Courier New"/>
              </a:rPr>
              <a:t>F,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69283" y="5446176"/>
            <a:ext cx="66611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V);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41" y="5872896"/>
            <a:ext cx="23939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80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77341" y="4592736"/>
            <a:ext cx="130492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10" dirty="0">
                <a:latin typeface="Courier New"/>
                <a:cs typeface="Courier New"/>
              </a:rPr>
              <a:t>choose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7658" y="4592736"/>
            <a:ext cx="23939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dirty="0">
                <a:latin typeface="Courier New"/>
                <a:cs typeface="Courier New"/>
              </a:rPr>
              <a:t>V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2513" y="4592736"/>
            <a:ext cx="45275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in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0042" y="4592736"/>
            <a:ext cx="2200275" cy="861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F;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800" b="1" spc="-5" dirty="0">
                <a:latin typeface="Symbol"/>
                <a:cs typeface="Symbol"/>
              </a:rPr>
              <a:t></a:t>
            </a:r>
            <a:r>
              <a:rPr sz="2800" b="1" spc="-5" dirty="0">
                <a:latin typeface="Courier New"/>
                <a:cs typeface="Courier New"/>
              </a:rPr>
              <a:t>V))return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7341" y="5025552"/>
            <a:ext cx="45275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if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5674" y="5025552"/>
            <a:ext cx="173037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10" dirty="0">
                <a:latin typeface="Courier New"/>
                <a:cs typeface="Courier New"/>
              </a:rPr>
              <a:t>(dpll(F,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3980" y="5025552"/>
            <a:ext cx="1093470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true;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341" y="5446176"/>
            <a:ext cx="130492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10" dirty="0">
                <a:latin typeface="Courier New"/>
                <a:cs typeface="Courier New"/>
              </a:rPr>
              <a:t>return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67658" y="5446176"/>
            <a:ext cx="151574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d</a:t>
            </a:r>
            <a:r>
              <a:rPr sz="2800" b="1" spc="-20" dirty="0">
                <a:latin typeface="Courier New"/>
                <a:cs typeface="Courier New"/>
              </a:rPr>
              <a:t>p</a:t>
            </a:r>
            <a:r>
              <a:rPr sz="2800" b="1" spc="-5" dirty="0">
                <a:latin typeface="Courier New"/>
                <a:cs typeface="Courier New"/>
              </a:rPr>
              <a:t>ll</a:t>
            </a:r>
            <a:r>
              <a:rPr sz="2800" b="1" spc="-20" dirty="0">
                <a:latin typeface="Courier New"/>
                <a:cs typeface="Courier New"/>
              </a:rPr>
              <a:t>(</a:t>
            </a:r>
            <a:r>
              <a:rPr sz="2800" b="1" spc="-5" dirty="0">
                <a:latin typeface="Courier New"/>
                <a:cs typeface="Courier New"/>
              </a:rPr>
              <a:t>F,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69283" y="5446176"/>
            <a:ext cx="66611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spc="-5" dirty="0">
                <a:latin typeface="Courier New"/>
                <a:cs typeface="Courier New"/>
              </a:rPr>
              <a:t>V);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4441" y="5872896"/>
            <a:ext cx="23939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5"/>
              </a:lnSpc>
            </a:pPr>
            <a:r>
              <a:rPr sz="2800" b="1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81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9298" y="160274"/>
            <a:ext cx="31083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DPLL </a:t>
            </a:r>
            <a:r>
              <a:rPr sz="4000" spc="-25" dirty="0"/>
              <a:t>(for</a:t>
            </a:r>
            <a:r>
              <a:rPr sz="4000" spc="-45" dirty="0"/>
              <a:t> </a:t>
            </a:r>
            <a:r>
              <a:rPr sz="4000" spc="-10" dirty="0"/>
              <a:t>real!)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4441" y="611105"/>
            <a:ext cx="8669655" cy="394779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430"/>
              </a:spcBef>
            </a:pPr>
            <a:r>
              <a:rPr sz="2800" spc="-15" dirty="0">
                <a:solidFill>
                  <a:srgbClr val="0000FF"/>
                </a:solidFill>
                <a:latin typeface="Carlito"/>
                <a:cs typeface="Carlito"/>
              </a:rPr>
              <a:t>Davis </a:t>
            </a:r>
            <a:r>
              <a:rPr sz="2800" spc="-165" dirty="0">
                <a:solidFill>
                  <a:srgbClr val="0000FF"/>
                </a:solidFill>
                <a:latin typeface="Arial"/>
                <a:cs typeface="Arial"/>
              </a:rPr>
              <a:t>– </a:t>
            </a:r>
            <a:r>
              <a:rPr sz="2800" spc="-5" dirty="0">
                <a:solidFill>
                  <a:srgbClr val="0000FF"/>
                </a:solidFill>
                <a:latin typeface="Carlito"/>
                <a:cs typeface="Carlito"/>
              </a:rPr>
              <a:t>Putnam </a:t>
            </a:r>
            <a:r>
              <a:rPr sz="2800" spc="-165" dirty="0">
                <a:solidFill>
                  <a:srgbClr val="0000FF"/>
                </a:solidFill>
                <a:latin typeface="Arial"/>
                <a:cs typeface="Arial"/>
              </a:rPr>
              <a:t>– </a:t>
            </a:r>
            <a:r>
              <a:rPr sz="2800" spc="-10" dirty="0">
                <a:solidFill>
                  <a:srgbClr val="0000FF"/>
                </a:solidFill>
                <a:latin typeface="Carlito"/>
                <a:cs typeface="Carlito"/>
              </a:rPr>
              <a:t>Loveland </a:t>
            </a:r>
            <a:r>
              <a:rPr sz="2800" spc="-165" dirty="0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sz="2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rlito"/>
                <a:cs typeface="Carlito"/>
              </a:rPr>
              <a:t>Logemann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800" b="1" spc="-10" dirty="0">
                <a:latin typeface="Courier New"/>
                <a:cs typeface="Courier New"/>
              </a:rPr>
              <a:t>dpll(F,</a:t>
            </a:r>
            <a:r>
              <a:rPr sz="2800" b="1" spc="-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literal){</a:t>
            </a:r>
            <a:endParaRPr sz="28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2800" b="1" spc="-10" dirty="0">
                <a:latin typeface="Courier New"/>
                <a:cs typeface="Courier New"/>
              </a:rPr>
              <a:t>remove clauses containing</a:t>
            </a:r>
            <a:r>
              <a:rPr sz="2800" b="1" spc="-30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literal</a:t>
            </a:r>
            <a:endParaRPr sz="2800">
              <a:latin typeface="Courier New"/>
              <a:cs typeface="Courier New"/>
            </a:endParaRPr>
          </a:p>
          <a:p>
            <a:pPr marL="355600" marR="5080">
              <a:lnSpc>
                <a:spcPts val="3410"/>
              </a:lnSpc>
              <a:spcBef>
                <a:spcPts val="75"/>
              </a:spcBef>
            </a:pPr>
            <a:r>
              <a:rPr sz="2800" b="1" spc="-5" dirty="0">
                <a:latin typeface="Courier New"/>
                <a:cs typeface="Courier New"/>
              </a:rPr>
              <a:t>if (F </a:t>
            </a:r>
            <a:r>
              <a:rPr sz="2800" b="1" spc="-10" dirty="0">
                <a:latin typeface="Courier New"/>
                <a:cs typeface="Courier New"/>
              </a:rPr>
              <a:t>contains </a:t>
            </a:r>
            <a:r>
              <a:rPr sz="2800" b="1" spc="-5" dirty="0">
                <a:latin typeface="Courier New"/>
                <a:cs typeface="Courier New"/>
              </a:rPr>
              <a:t>no </a:t>
            </a:r>
            <a:r>
              <a:rPr sz="2800" b="1" spc="-10" dirty="0">
                <a:latin typeface="Courier New"/>
                <a:cs typeface="Courier New"/>
              </a:rPr>
              <a:t>clauses) return true;  </a:t>
            </a:r>
            <a:r>
              <a:rPr sz="2800" b="1" spc="-5" dirty="0">
                <a:latin typeface="Courier New"/>
                <a:cs typeface="Courier New"/>
              </a:rPr>
              <a:t>shorten clauses </a:t>
            </a:r>
            <a:r>
              <a:rPr sz="2800" b="1" spc="-10" dirty="0">
                <a:latin typeface="Courier New"/>
                <a:cs typeface="Courier New"/>
              </a:rPr>
              <a:t>containing</a:t>
            </a:r>
            <a:r>
              <a:rPr sz="2800" b="1" spc="-114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Symbol"/>
                <a:cs typeface="Symbol"/>
              </a:rPr>
              <a:t></a:t>
            </a:r>
            <a:r>
              <a:rPr sz="2800" b="1" spc="-5" dirty="0">
                <a:latin typeface="Courier New"/>
                <a:cs typeface="Courier New"/>
              </a:rPr>
              <a:t>literal</a:t>
            </a:r>
            <a:endParaRPr sz="2800">
              <a:latin typeface="Courier New"/>
              <a:cs typeface="Courier New"/>
            </a:endParaRPr>
          </a:p>
          <a:p>
            <a:pPr marL="355600">
              <a:lnSpc>
                <a:spcPts val="2180"/>
              </a:lnSpc>
            </a:pPr>
            <a:r>
              <a:rPr sz="2800" b="1" spc="-5" dirty="0">
                <a:latin typeface="Courier New"/>
                <a:cs typeface="Courier New"/>
              </a:rPr>
              <a:t>if (F </a:t>
            </a:r>
            <a:r>
              <a:rPr sz="2800" b="1" spc="-10" dirty="0">
                <a:latin typeface="Courier New"/>
                <a:cs typeface="Courier New"/>
              </a:rPr>
              <a:t>contains empty</a:t>
            </a:r>
            <a:r>
              <a:rPr sz="2800" b="1" spc="-70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clause)</a:t>
            </a:r>
            <a:endParaRPr sz="2800">
              <a:latin typeface="Courier New"/>
              <a:cs typeface="Courier New"/>
            </a:endParaRPr>
          </a:p>
          <a:p>
            <a:pPr marL="927100">
              <a:lnSpc>
                <a:spcPts val="3025"/>
              </a:lnSpc>
            </a:pPr>
            <a:r>
              <a:rPr sz="2800" b="1" spc="-10" dirty="0">
                <a:latin typeface="Courier New"/>
                <a:cs typeface="Courier New"/>
              </a:rPr>
              <a:t>return</a:t>
            </a:r>
            <a:r>
              <a:rPr sz="2800" b="1" spc="-2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false;</a:t>
            </a:r>
            <a:endParaRPr sz="2800">
              <a:latin typeface="Courier New"/>
              <a:cs typeface="Courier New"/>
            </a:endParaRPr>
          </a:p>
          <a:p>
            <a:pPr marL="927100" marR="1494790" indent="-571500">
              <a:lnSpc>
                <a:spcPts val="2690"/>
              </a:lnSpc>
              <a:spcBef>
                <a:spcPts val="650"/>
              </a:spcBef>
            </a:pPr>
            <a:r>
              <a:rPr sz="2800" b="1" spc="-5" dirty="0">
                <a:solidFill>
                  <a:srgbClr val="9900CC"/>
                </a:solidFill>
                <a:latin typeface="Courier New"/>
                <a:cs typeface="Courier New"/>
              </a:rPr>
              <a:t>if (F </a:t>
            </a:r>
            <a:r>
              <a:rPr sz="2800" b="1" spc="-10" dirty="0">
                <a:solidFill>
                  <a:srgbClr val="9900CC"/>
                </a:solidFill>
                <a:latin typeface="Courier New"/>
                <a:cs typeface="Courier New"/>
              </a:rPr>
              <a:t>contains </a:t>
            </a:r>
            <a:r>
              <a:rPr sz="2800" b="1" dirty="0">
                <a:solidFill>
                  <a:srgbClr val="9900CC"/>
                </a:solidFill>
                <a:latin typeface="Courier New"/>
                <a:cs typeface="Courier New"/>
              </a:rPr>
              <a:t>a </a:t>
            </a:r>
            <a:r>
              <a:rPr sz="2800" b="1" spc="-10" dirty="0">
                <a:solidFill>
                  <a:srgbClr val="9900CC"/>
                </a:solidFill>
                <a:latin typeface="Courier New"/>
                <a:cs typeface="Courier New"/>
              </a:rPr>
              <a:t>unit </a:t>
            </a:r>
            <a:r>
              <a:rPr sz="2800" b="1" spc="-5" dirty="0">
                <a:solidFill>
                  <a:srgbClr val="9900CC"/>
                </a:solidFill>
                <a:latin typeface="Courier New"/>
                <a:cs typeface="Courier New"/>
              </a:rPr>
              <a:t>or </a:t>
            </a:r>
            <a:r>
              <a:rPr sz="2800" b="1" spc="-10" dirty="0">
                <a:solidFill>
                  <a:srgbClr val="9900CC"/>
                </a:solidFill>
                <a:latin typeface="Courier New"/>
                <a:cs typeface="Courier New"/>
              </a:rPr>
              <a:t>pure </a:t>
            </a:r>
            <a:r>
              <a:rPr sz="2800" b="1" spc="-5" dirty="0">
                <a:solidFill>
                  <a:srgbClr val="9900CC"/>
                </a:solidFill>
                <a:latin typeface="Courier New"/>
                <a:cs typeface="Courier New"/>
              </a:rPr>
              <a:t>L)  </a:t>
            </a:r>
            <a:r>
              <a:rPr sz="2800" b="1" spc="-10" dirty="0">
                <a:solidFill>
                  <a:srgbClr val="9900CC"/>
                </a:solidFill>
                <a:latin typeface="Courier New"/>
                <a:cs typeface="Courier New"/>
              </a:rPr>
              <a:t>return dpll(F,</a:t>
            </a:r>
            <a:r>
              <a:rPr sz="2800" b="1" spc="-40" dirty="0">
                <a:solidFill>
                  <a:srgbClr val="9900CC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9900CC"/>
                </a:solidFill>
                <a:latin typeface="Courier New"/>
                <a:cs typeface="Courier New"/>
              </a:rPr>
              <a:t>L);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6051" y="416052"/>
            <a:ext cx="32315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25" dirty="0"/>
              <a:t>(for</a:t>
            </a:r>
            <a:r>
              <a:rPr spc="-65" dirty="0"/>
              <a:t> </a:t>
            </a:r>
            <a:r>
              <a:rPr spc="-15" dirty="0"/>
              <a:t>real)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7200" y="1914651"/>
            <a:ext cx="2559685" cy="1057275"/>
            <a:chOff x="4267200" y="1914651"/>
            <a:chExt cx="2559685" cy="1057275"/>
          </a:xfrm>
        </p:grpSpPr>
        <p:sp>
          <p:nvSpPr>
            <p:cNvPr id="6" name="object 6"/>
            <p:cNvSpPr/>
            <p:nvPr/>
          </p:nvSpPr>
          <p:spPr>
            <a:xfrm>
              <a:off x="5648833" y="1915032"/>
              <a:ext cx="1177925" cy="731520"/>
            </a:xfrm>
            <a:custGeom>
              <a:avLst/>
              <a:gdLst/>
              <a:ahLst/>
              <a:cxnLst/>
              <a:rect l="l" t="t" r="r" b="b"/>
              <a:pathLst>
                <a:path w="1177925" h="731519">
                  <a:moveTo>
                    <a:pt x="1114794" y="711738"/>
                  </a:moveTo>
                  <a:lnTo>
                    <a:pt x="1106423" y="725424"/>
                  </a:lnTo>
                  <a:lnTo>
                    <a:pt x="1177670" y="731519"/>
                  </a:lnTo>
                  <a:lnTo>
                    <a:pt x="1170545" y="720089"/>
                  </a:lnTo>
                  <a:lnTo>
                    <a:pt x="1128394" y="720089"/>
                  </a:lnTo>
                  <a:lnTo>
                    <a:pt x="1114794" y="711738"/>
                  </a:lnTo>
                  <a:close/>
                </a:path>
                <a:path w="1177925" h="731519">
                  <a:moveTo>
                    <a:pt x="1131511" y="684406"/>
                  </a:moveTo>
                  <a:lnTo>
                    <a:pt x="1114794" y="711738"/>
                  </a:lnTo>
                  <a:lnTo>
                    <a:pt x="1128394" y="720089"/>
                  </a:lnTo>
                  <a:lnTo>
                    <a:pt x="1145159" y="692784"/>
                  </a:lnTo>
                  <a:lnTo>
                    <a:pt x="1131511" y="684406"/>
                  </a:lnTo>
                  <a:close/>
                </a:path>
                <a:path w="1177925" h="731519">
                  <a:moveTo>
                    <a:pt x="1139824" y="670813"/>
                  </a:moveTo>
                  <a:lnTo>
                    <a:pt x="1131511" y="684406"/>
                  </a:lnTo>
                  <a:lnTo>
                    <a:pt x="1145159" y="692784"/>
                  </a:lnTo>
                  <a:lnTo>
                    <a:pt x="1128394" y="720089"/>
                  </a:lnTo>
                  <a:lnTo>
                    <a:pt x="1170545" y="720089"/>
                  </a:lnTo>
                  <a:lnTo>
                    <a:pt x="1139824" y="670813"/>
                  </a:lnTo>
                  <a:close/>
                </a:path>
                <a:path w="1177925" h="731519">
                  <a:moveTo>
                    <a:pt x="16763" y="0"/>
                  </a:moveTo>
                  <a:lnTo>
                    <a:pt x="0" y="27177"/>
                  </a:lnTo>
                  <a:lnTo>
                    <a:pt x="1114794" y="711738"/>
                  </a:lnTo>
                  <a:lnTo>
                    <a:pt x="1131511" y="68440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0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2666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22826" y="26156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29000" y="2590800"/>
            <a:ext cx="4495800" cy="1524000"/>
            <a:chOff x="3429000" y="2590800"/>
            <a:chExt cx="4495800" cy="1524000"/>
          </a:xfrm>
        </p:grpSpPr>
        <p:sp>
          <p:nvSpPr>
            <p:cNvPr id="11" name="object 11"/>
            <p:cNvSpPr/>
            <p:nvPr/>
          </p:nvSpPr>
          <p:spPr>
            <a:xfrm>
              <a:off x="3429000" y="2904997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22605" y="837310"/>
                  </a:moveTo>
                  <a:lnTo>
                    <a:pt x="0" y="905256"/>
                  </a:lnTo>
                  <a:lnTo>
                    <a:pt x="67945" y="882650"/>
                  </a:lnTo>
                  <a:lnTo>
                    <a:pt x="45212" y="882650"/>
                  </a:lnTo>
                  <a:lnTo>
                    <a:pt x="22605" y="860044"/>
                  </a:lnTo>
                  <a:lnTo>
                    <a:pt x="33972" y="848677"/>
                  </a:lnTo>
                  <a:lnTo>
                    <a:pt x="22605" y="837310"/>
                  </a:lnTo>
                  <a:close/>
                </a:path>
                <a:path w="905510" h="905510">
                  <a:moveTo>
                    <a:pt x="33972" y="848677"/>
                  </a:moveTo>
                  <a:lnTo>
                    <a:pt x="22605" y="860044"/>
                  </a:lnTo>
                  <a:lnTo>
                    <a:pt x="45212" y="882650"/>
                  </a:lnTo>
                  <a:lnTo>
                    <a:pt x="56578" y="871283"/>
                  </a:lnTo>
                  <a:lnTo>
                    <a:pt x="33972" y="848677"/>
                  </a:lnTo>
                  <a:close/>
                </a:path>
                <a:path w="905510" h="905510">
                  <a:moveTo>
                    <a:pt x="56578" y="871283"/>
                  </a:moveTo>
                  <a:lnTo>
                    <a:pt x="45212" y="882650"/>
                  </a:lnTo>
                  <a:lnTo>
                    <a:pt x="67945" y="882650"/>
                  </a:lnTo>
                  <a:lnTo>
                    <a:pt x="56578" y="871283"/>
                  </a:lnTo>
                  <a:close/>
                </a:path>
                <a:path w="905510" h="905510">
                  <a:moveTo>
                    <a:pt x="882650" y="0"/>
                  </a:moveTo>
                  <a:lnTo>
                    <a:pt x="33972" y="848677"/>
                  </a:lnTo>
                  <a:lnTo>
                    <a:pt x="56578" y="871283"/>
                  </a:lnTo>
                  <a:lnTo>
                    <a:pt x="905255" y="22605"/>
                  </a:lnTo>
                  <a:lnTo>
                    <a:pt x="8826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29958" y="2906013"/>
              <a:ext cx="895350" cy="1209040"/>
            </a:xfrm>
            <a:custGeom>
              <a:avLst/>
              <a:gdLst/>
              <a:ahLst/>
              <a:cxnLst/>
              <a:rect l="l" t="t" r="r" b="b"/>
              <a:pathLst>
                <a:path w="895350" h="1209039">
                  <a:moveTo>
                    <a:pt x="742696" y="903859"/>
                  </a:moveTo>
                  <a:lnTo>
                    <a:pt x="736574" y="876808"/>
                  </a:lnTo>
                  <a:lnTo>
                    <a:pt x="726948" y="834136"/>
                  </a:lnTo>
                  <a:lnTo>
                    <a:pt x="714565" y="844270"/>
                  </a:lnTo>
                  <a:lnTo>
                    <a:pt x="24892" y="0"/>
                  </a:lnTo>
                  <a:lnTo>
                    <a:pt x="0" y="20320"/>
                  </a:lnTo>
                  <a:lnTo>
                    <a:pt x="689825" y="864501"/>
                  </a:lnTo>
                  <a:lnTo>
                    <a:pt x="677418" y="874649"/>
                  </a:lnTo>
                  <a:lnTo>
                    <a:pt x="742696" y="903859"/>
                  </a:lnTo>
                  <a:close/>
                </a:path>
                <a:path w="895350" h="1209039">
                  <a:moveTo>
                    <a:pt x="894842" y="903986"/>
                  </a:moveTo>
                  <a:lnTo>
                    <a:pt x="590042" y="903986"/>
                  </a:lnTo>
                  <a:lnTo>
                    <a:pt x="590042" y="1208786"/>
                  </a:lnTo>
                  <a:lnTo>
                    <a:pt x="894842" y="1208786"/>
                  </a:lnTo>
                  <a:lnTo>
                    <a:pt x="894842" y="903986"/>
                  </a:lnTo>
                  <a:close/>
                </a:path>
              </a:pathLst>
            </a:custGeom>
            <a:solidFill>
              <a:srgbClr val="0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1800" y="2590800"/>
              <a:ext cx="304800" cy="381000"/>
            </a:xfrm>
            <a:custGeom>
              <a:avLst/>
              <a:gdLst/>
              <a:ahLst/>
              <a:cxnLst/>
              <a:rect l="l" t="t" r="r" b="b"/>
              <a:pathLst>
                <a:path w="304800" h="381000">
                  <a:moveTo>
                    <a:pt x="152400" y="0"/>
                  </a:moveTo>
                  <a:lnTo>
                    <a:pt x="111874" y="6808"/>
                  </a:lnTo>
                  <a:lnTo>
                    <a:pt x="75466" y="26020"/>
                  </a:lnTo>
                  <a:lnTo>
                    <a:pt x="44624" y="55816"/>
                  </a:lnTo>
                  <a:lnTo>
                    <a:pt x="20799" y="94375"/>
                  </a:lnTo>
                  <a:lnTo>
                    <a:pt x="5441" y="139876"/>
                  </a:lnTo>
                  <a:lnTo>
                    <a:pt x="0" y="190500"/>
                  </a:lnTo>
                  <a:lnTo>
                    <a:pt x="5441" y="241123"/>
                  </a:lnTo>
                  <a:lnTo>
                    <a:pt x="20799" y="286624"/>
                  </a:lnTo>
                  <a:lnTo>
                    <a:pt x="44624" y="325183"/>
                  </a:lnTo>
                  <a:lnTo>
                    <a:pt x="75466" y="354979"/>
                  </a:lnTo>
                  <a:lnTo>
                    <a:pt x="111874" y="374191"/>
                  </a:lnTo>
                  <a:lnTo>
                    <a:pt x="152400" y="381000"/>
                  </a:lnTo>
                  <a:lnTo>
                    <a:pt x="192925" y="374191"/>
                  </a:lnTo>
                  <a:lnTo>
                    <a:pt x="229333" y="354979"/>
                  </a:lnTo>
                  <a:lnTo>
                    <a:pt x="260175" y="325183"/>
                  </a:lnTo>
                  <a:lnTo>
                    <a:pt x="284000" y="286624"/>
                  </a:lnTo>
                  <a:lnTo>
                    <a:pt x="299358" y="241123"/>
                  </a:lnTo>
                  <a:lnTo>
                    <a:pt x="304800" y="190500"/>
                  </a:lnTo>
                  <a:lnTo>
                    <a:pt x="299358" y="139876"/>
                  </a:lnTo>
                  <a:lnTo>
                    <a:pt x="284000" y="94375"/>
                  </a:lnTo>
                  <a:lnTo>
                    <a:pt x="260175" y="55816"/>
                  </a:lnTo>
                  <a:lnTo>
                    <a:pt x="229333" y="26020"/>
                  </a:lnTo>
                  <a:lnTo>
                    <a:pt x="192925" y="6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45807" y="257759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62200" y="3810000"/>
            <a:ext cx="1219200" cy="1600200"/>
            <a:chOff x="2362200" y="3810000"/>
            <a:chExt cx="1219200" cy="1600200"/>
          </a:xfrm>
        </p:grpSpPr>
        <p:sp>
          <p:nvSpPr>
            <p:cNvPr id="16" name="object 16"/>
            <p:cNvSpPr/>
            <p:nvPr/>
          </p:nvSpPr>
          <p:spPr>
            <a:xfrm>
              <a:off x="3276600" y="3810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2200" y="5105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40353" y="375843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14600" y="4048125"/>
            <a:ext cx="829310" cy="1057910"/>
          </a:xfrm>
          <a:custGeom>
            <a:avLst/>
            <a:gdLst/>
            <a:ahLst/>
            <a:cxnLst/>
            <a:rect l="l" t="t" r="r" b="b"/>
            <a:pathLst>
              <a:path w="829310" h="1057910">
                <a:moveTo>
                  <a:pt x="14097" y="987425"/>
                </a:moveTo>
                <a:lnTo>
                  <a:pt x="0" y="1057529"/>
                </a:lnTo>
                <a:lnTo>
                  <a:pt x="58790" y="1029462"/>
                </a:lnTo>
                <a:lnTo>
                  <a:pt x="42163" y="1029462"/>
                </a:lnTo>
                <a:lnTo>
                  <a:pt x="16891" y="1009776"/>
                </a:lnTo>
                <a:lnTo>
                  <a:pt x="26689" y="997201"/>
                </a:lnTo>
                <a:lnTo>
                  <a:pt x="14097" y="987425"/>
                </a:lnTo>
                <a:close/>
              </a:path>
              <a:path w="829310" h="1057910">
                <a:moveTo>
                  <a:pt x="26689" y="997201"/>
                </a:moveTo>
                <a:lnTo>
                  <a:pt x="16891" y="1009776"/>
                </a:lnTo>
                <a:lnTo>
                  <a:pt x="42163" y="1029462"/>
                </a:lnTo>
                <a:lnTo>
                  <a:pt x="51993" y="1016846"/>
                </a:lnTo>
                <a:lnTo>
                  <a:pt x="26689" y="997201"/>
                </a:lnTo>
                <a:close/>
              </a:path>
              <a:path w="829310" h="1057910">
                <a:moveTo>
                  <a:pt x="51993" y="1016846"/>
                </a:moveTo>
                <a:lnTo>
                  <a:pt x="42163" y="1029462"/>
                </a:lnTo>
                <a:lnTo>
                  <a:pt x="58790" y="1029462"/>
                </a:lnTo>
                <a:lnTo>
                  <a:pt x="64643" y="1026668"/>
                </a:lnTo>
                <a:lnTo>
                  <a:pt x="51993" y="1016846"/>
                </a:lnTo>
                <a:close/>
              </a:path>
              <a:path w="829310" h="1057910">
                <a:moveTo>
                  <a:pt x="803655" y="0"/>
                </a:moveTo>
                <a:lnTo>
                  <a:pt x="26689" y="997201"/>
                </a:lnTo>
                <a:lnTo>
                  <a:pt x="51993" y="1016846"/>
                </a:lnTo>
                <a:lnTo>
                  <a:pt x="828928" y="19685"/>
                </a:lnTo>
                <a:lnTo>
                  <a:pt x="8036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49197" y="1834947"/>
            <a:ext cx="1632585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b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  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(¬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82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0098" y="462533"/>
            <a:ext cx="55441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Why </a:t>
            </a:r>
            <a:r>
              <a:rPr spc="-10" dirty="0"/>
              <a:t>study</a:t>
            </a:r>
            <a:r>
              <a:rPr spc="-35" dirty="0"/>
              <a:t> </a:t>
            </a:r>
            <a:r>
              <a:rPr spc="-10" dirty="0"/>
              <a:t>Satisfiability?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6333"/>
            <a:ext cx="6311900" cy="339407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rlito"/>
                <a:cs typeface="Carlito"/>
              </a:rPr>
              <a:t>Canonical </a:t>
            </a:r>
            <a:r>
              <a:rPr sz="3200" spc="-5" dirty="0">
                <a:latin typeface="Carlito"/>
                <a:cs typeface="Carlito"/>
              </a:rPr>
              <a:t>NP </a:t>
            </a:r>
            <a:r>
              <a:rPr sz="3200" spc="-15" dirty="0">
                <a:latin typeface="Carlito"/>
                <a:cs typeface="Carlito"/>
              </a:rPr>
              <a:t>complete</a:t>
            </a:r>
            <a:r>
              <a:rPr sz="3200" spc="40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problem.</a:t>
            </a:r>
            <a:endParaRPr sz="32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70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0" dirty="0">
                <a:latin typeface="Carlito"/>
                <a:cs typeface="Carlito"/>
              </a:rPr>
              <a:t>several </a:t>
            </a:r>
            <a:r>
              <a:rPr sz="2800" spc="-15" dirty="0">
                <a:latin typeface="Carlito"/>
                <a:cs typeface="Carlito"/>
              </a:rPr>
              <a:t>hard </a:t>
            </a:r>
            <a:r>
              <a:rPr sz="2800" spc="-10" dirty="0">
                <a:latin typeface="Carlito"/>
                <a:cs typeface="Carlito"/>
              </a:rPr>
              <a:t>problems </a:t>
            </a:r>
            <a:r>
              <a:rPr sz="2800" spc="-5" dirty="0">
                <a:latin typeface="Carlito"/>
                <a:cs typeface="Carlito"/>
              </a:rPr>
              <a:t>modeled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85" dirty="0">
                <a:latin typeface="Carlito"/>
                <a:cs typeface="Carlito"/>
              </a:rPr>
              <a:t>SAT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60" dirty="0">
                <a:latin typeface="Carlito"/>
                <a:cs typeface="Carlito"/>
              </a:rPr>
              <a:t>Tonne </a:t>
            </a:r>
            <a:r>
              <a:rPr sz="3200" spc="-5" dirty="0">
                <a:latin typeface="Carlito"/>
                <a:cs typeface="Carlito"/>
              </a:rPr>
              <a:t>of</a:t>
            </a:r>
            <a:r>
              <a:rPr sz="3200" spc="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applications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rlito"/>
                <a:cs typeface="Carlito"/>
              </a:rPr>
              <a:t>State-of-the-art </a:t>
            </a:r>
            <a:r>
              <a:rPr sz="3200" spc="-20" dirty="0">
                <a:latin typeface="Carlito"/>
                <a:cs typeface="Carlito"/>
              </a:rPr>
              <a:t>solvers</a:t>
            </a:r>
            <a:r>
              <a:rPr sz="3200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superfast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9298" y="160274"/>
            <a:ext cx="31083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DPLL </a:t>
            </a:r>
            <a:r>
              <a:rPr sz="4000" spc="-25" dirty="0"/>
              <a:t>(for</a:t>
            </a:r>
            <a:r>
              <a:rPr sz="4000" spc="-45" dirty="0"/>
              <a:t> </a:t>
            </a:r>
            <a:r>
              <a:rPr sz="4000" spc="-10" dirty="0"/>
              <a:t>real!)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4441" y="779526"/>
            <a:ext cx="7210425" cy="4126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9550">
              <a:lnSpc>
                <a:spcPct val="100000"/>
              </a:lnSpc>
              <a:spcBef>
                <a:spcPts val="105"/>
              </a:spcBef>
            </a:pPr>
            <a:r>
              <a:rPr sz="2800" spc="-15" dirty="0">
                <a:solidFill>
                  <a:srgbClr val="0000FF"/>
                </a:solidFill>
                <a:latin typeface="Carlito"/>
                <a:cs typeface="Carlito"/>
              </a:rPr>
              <a:t>Davis </a:t>
            </a:r>
            <a:r>
              <a:rPr sz="2800" spc="-165" dirty="0">
                <a:solidFill>
                  <a:srgbClr val="0000FF"/>
                </a:solidFill>
                <a:latin typeface="Arial"/>
                <a:cs typeface="Arial"/>
              </a:rPr>
              <a:t>– </a:t>
            </a:r>
            <a:r>
              <a:rPr sz="2800" spc="-5" dirty="0">
                <a:solidFill>
                  <a:srgbClr val="0000FF"/>
                </a:solidFill>
                <a:latin typeface="Carlito"/>
                <a:cs typeface="Carlito"/>
              </a:rPr>
              <a:t>Putnam </a:t>
            </a:r>
            <a:r>
              <a:rPr sz="2800" spc="-165" dirty="0">
                <a:solidFill>
                  <a:srgbClr val="0000FF"/>
                </a:solidFill>
                <a:latin typeface="Arial"/>
                <a:cs typeface="Arial"/>
              </a:rPr>
              <a:t>– </a:t>
            </a:r>
            <a:r>
              <a:rPr sz="2800" spc="-10" dirty="0">
                <a:solidFill>
                  <a:srgbClr val="0000FF"/>
                </a:solidFill>
                <a:latin typeface="Carlito"/>
                <a:cs typeface="Carlito"/>
              </a:rPr>
              <a:t>Loveland </a:t>
            </a:r>
            <a:r>
              <a:rPr sz="2800" spc="-165" dirty="0">
                <a:solidFill>
                  <a:srgbClr val="0000FF"/>
                </a:solidFill>
                <a:latin typeface="Arial"/>
                <a:cs typeface="Arial"/>
              </a:rPr>
              <a:t>–</a:t>
            </a:r>
            <a:r>
              <a:rPr sz="28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rlito"/>
                <a:cs typeface="Carlito"/>
              </a:rPr>
              <a:t>Logemann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000" b="1" spc="-5" dirty="0">
                <a:latin typeface="Courier New"/>
                <a:cs typeface="Courier New"/>
              </a:rPr>
              <a:t>dpll(F, literal){</a:t>
            </a:r>
            <a:endParaRPr sz="20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remove clauses containing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literal</a:t>
            </a:r>
            <a:endParaRPr sz="2000">
              <a:latin typeface="Courier New"/>
              <a:cs typeface="Courier New"/>
            </a:endParaRPr>
          </a:p>
          <a:p>
            <a:pPr marL="355600" marR="903605">
              <a:lnSpc>
                <a:spcPts val="2440"/>
              </a:lnSpc>
              <a:spcBef>
                <a:spcPts val="50"/>
              </a:spcBef>
            </a:pPr>
            <a:r>
              <a:rPr sz="2000" b="1" spc="-5" dirty="0">
                <a:latin typeface="Courier New"/>
                <a:cs typeface="Courier New"/>
              </a:rPr>
              <a:t>if (F contains no clauses) return true;  shorten clauses containing</a:t>
            </a:r>
            <a:r>
              <a:rPr sz="2000" b="1" spc="2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Symbol"/>
                <a:cs typeface="Symbol"/>
              </a:rPr>
              <a:t></a:t>
            </a:r>
            <a:r>
              <a:rPr sz="2000" b="1" spc="-5" dirty="0">
                <a:latin typeface="Courier New"/>
                <a:cs typeface="Courier New"/>
              </a:rPr>
              <a:t>literal</a:t>
            </a:r>
            <a:endParaRPr sz="2000">
              <a:latin typeface="Courier New"/>
              <a:cs typeface="Courier New"/>
            </a:endParaRPr>
          </a:p>
          <a:p>
            <a:pPr marL="355600">
              <a:lnSpc>
                <a:spcPts val="1550"/>
              </a:lnSpc>
            </a:pPr>
            <a:r>
              <a:rPr sz="2000" b="1" spc="-5" dirty="0">
                <a:latin typeface="Courier New"/>
                <a:cs typeface="Courier New"/>
              </a:rPr>
              <a:t>if (F contains empty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clause)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ts val="2160"/>
              </a:lnSpc>
            </a:pPr>
            <a:r>
              <a:rPr sz="2000" b="1" spc="-5" dirty="0">
                <a:latin typeface="Courier New"/>
                <a:cs typeface="Courier New"/>
              </a:rPr>
              <a:t>return false;</a:t>
            </a:r>
            <a:endParaRPr sz="2000">
              <a:latin typeface="Courier New"/>
              <a:cs typeface="Courier New"/>
            </a:endParaRPr>
          </a:p>
          <a:p>
            <a:pPr marL="927100" marR="1969770" indent="-571500">
              <a:lnSpc>
                <a:spcPct val="80000"/>
              </a:lnSpc>
              <a:spcBef>
                <a:spcPts val="480"/>
              </a:spcBef>
            </a:pPr>
            <a:r>
              <a:rPr sz="2000" b="1" spc="-5" dirty="0">
                <a:latin typeface="Courier New"/>
                <a:cs typeface="Courier New"/>
              </a:rPr>
              <a:t>if (F contains a unit or pure L)  return dpll(F, L);</a:t>
            </a:r>
            <a:endParaRPr sz="20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choose V in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F;</a:t>
            </a:r>
            <a:endParaRPr sz="2000">
              <a:latin typeface="Courier New"/>
              <a:cs typeface="Courier New"/>
            </a:endParaRPr>
          </a:p>
          <a:p>
            <a:pPr marL="355600" marR="2550160">
              <a:lnSpc>
                <a:spcPts val="2360"/>
              </a:lnSpc>
              <a:spcBef>
                <a:spcPts val="150"/>
              </a:spcBef>
            </a:pPr>
            <a:r>
              <a:rPr sz="2000" b="1" spc="-5" dirty="0">
                <a:latin typeface="Courier New"/>
                <a:cs typeface="Courier New"/>
              </a:rPr>
              <a:t>if (dpll(F, </a:t>
            </a:r>
            <a:r>
              <a:rPr sz="2000" b="1" spc="-5" dirty="0">
                <a:latin typeface="Symbol"/>
                <a:cs typeface="Symbol"/>
              </a:rPr>
              <a:t></a:t>
            </a:r>
            <a:r>
              <a:rPr sz="2000" b="1" spc="-5" dirty="0">
                <a:latin typeface="Courier New"/>
                <a:cs typeface="Courier New"/>
              </a:rPr>
              <a:t>V))return true;  return dpll(F, V);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330"/>
              </a:lnSpc>
            </a:pPr>
            <a:r>
              <a:rPr sz="2000" b="1" spc="-5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2348" y="2797714"/>
            <a:ext cx="5009005" cy="3198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83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84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007" y="462533"/>
            <a:ext cx="54590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Heuristic </a:t>
            </a:r>
            <a:r>
              <a:rPr spc="-15" dirty="0"/>
              <a:t>Search </a:t>
            </a:r>
            <a:r>
              <a:rPr spc="-5" dirty="0"/>
              <a:t>in DPLL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7662545" cy="378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143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rlito"/>
                <a:cs typeface="Carlito"/>
              </a:rPr>
              <a:t>Heuristics </a:t>
            </a:r>
            <a:r>
              <a:rPr sz="3200" spc="-20" dirty="0">
                <a:latin typeface="Carlito"/>
                <a:cs typeface="Carlito"/>
              </a:rPr>
              <a:t>are </a:t>
            </a:r>
            <a:r>
              <a:rPr sz="3200" spc="-5" dirty="0">
                <a:latin typeface="Carlito"/>
                <a:cs typeface="Carlito"/>
              </a:rPr>
              <a:t>used in DPLL </a:t>
            </a:r>
            <a:r>
              <a:rPr sz="3200" spc="-20" dirty="0">
                <a:latin typeface="Carlito"/>
                <a:cs typeface="Carlito"/>
              </a:rPr>
              <a:t>to </a:t>
            </a:r>
            <a:r>
              <a:rPr sz="3200" spc="-10" dirty="0">
                <a:latin typeface="Carlito"/>
                <a:cs typeface="Carlito"/>
              </a:rPr>
              <a:t>select </a:t>
            </a:r>
            <a:r>
              <a:rPr sz="3200" spc="-5" dirty="0">
                <a:latin typeface="Carlito"/>
                <a:cs typeface="Carlito"/>
              </a:rPr>
              <a:t>a </a:t>
            </a:r>
            <a:r>
              <a:rPr sz="3200" spc="5" dirty="0">
                <a:latin typeface="Carlito"/>
                <a:cs typeface="Carlito"/>
              </a:rPr>
              <a:t>(non-  </a:t>
            </a:r>
            <a:r>
              <a:rPr sz="3200" spc="-5" dirty="0">
                <a:latin typeface="Carlito"/>
                <a:cs typeface="Carlito"/>
              </a:rPr>
              <a:t>unit, </a:t>
            </a:r>
            <a:r>
              <a:rPr sz="3200" spc="-10" dirty="0">
                <a:latin typeface="Carlito"/>
                <a:cs typeface="Carlito"/>
              </a:rPr>
              <a:t>non-pure) </a:t>
            </a:r>
            <a:r>
              <a:rPr sz="3200" spc="-15" dirty="0">
                <a:latin typeface="Carlito"/>
                <a:cs typeface="Carlito"/>
              </a:rPr>
              <a:t>proposition </a:t>
            </a:r>
            <a:r>
              <a:rPr sz="3200" spc="-25" dirty="0">
                <a:latin typeface="Carlito"/>
                <a:cs typeface="Carlito"/>
              </a:rPr>
              <a:t>for</a:t>
            </a:r>
            <a:r>
              <a:rPr sz="3200" spc="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branching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4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9900CC"/>
                </a:solidFill>
                <a:latin typeface="Carlito"/>
                <a:cs typeface="Carlito"/>
              </a:rPr>
              <a:t>Idea: identify a </a:t>
            </a:r>
            <a:r>
              <a:rPr sz="3200" spc="-10" dirty="0">
                <a:solidFill>
                  <a:srgbClr val="9900CC"/>
                </a:solidFill>
                <a:latin typeface="Carlito"/>
                <a:cs typeface="Carlito"/>
              </a:rPr>
              <a:t>most </a:t>
            </a:r>
            <a:r>
              <a:rPr sz="3200" spc="-15" dirty="0">
                <a:solidFill>
                  <a:srgbClr val="9900CC"/>
                </a:solidFill>
                <a:latin typeface="Carlito"/>
                <a:cs typeface="Carlito"/>
              </a:rPr>
              <a:t>constrained</a:t>
            </a:r>
            <a:r>
              <a:rPr sz="3200" spc="75" dirty="0">
                <a:solidFill>
                  <a:srgbClr val="9900CC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9900CC"/>
                </a:solidFill>
                <a:latin typeface="Carlito"/>
                <a:cs typeface="Carlito"/>
              </a:rPr>
              <a:t>variable</a:t>
            </a:r>
            <a:endParaRPr sz="3200">
              <a:latin typeface="Carlito"/>
              <a:cs typeface="Carlito"/>
            </a:endParaRPr>
          </a:p>
          <a:p>
            <a:pPr marL="755650" lvl="1" indent="-285750">
              <a:lnSpc>
                <a:spcPct val="100000"/>
              </a:lnSpc>
              <a:spcBef>
                <a:spcPts val="70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20" dirty="0">
                <a:latin typeface="Carlito"/>
                <a:cs typeface="Carlito"/>
              </a:rPr>
              <a:t>Likely to </a:t>
            </a:r>
            <a:r>
              <a:rPr sz="2800" spc="-15" dirty="0">
                <a:latin typeface="Carlito"/>
                <a:cs typeface="Carlito"/>
              </a:rPr>
              <a:t>create many </a:t>
            </a:r>
            <a:r>
              <a:rPr sz="2800" spc="-5" dirty="0">
                <a:latin typeface="Carlito"/>
                <a:cs typeface="Carlito"/>
              </a:rPr>
              <a:t>unit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clauses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40" dirty="0">
                <a:latin typeface="Arial"/>
                <a:cs typeface="Arial"/>
              </a:rPr>
              <a:t>MOM’s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heuristic:</a:t>
            </a:r>
            <a:endParaRPr sz="32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0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rlito"/>
                <a:cs typeface="Carlito"/>
              </a:rPr>
              <a:t>Most occurrences </a:t>
            </a:r>
            <a:r>
              <a:rPr sz="2800" dirty="0">
                <a:latin typeface="Carlito"/>
                <a:cs typeface="Carlito"/>
              </a:rPr>
              <a:t>in clauses </a:t>
            </a:r>
            <a:r>
              <a:rPr sz="2800" spc="-5" dirty="0">
                <a:latin typeface="Carlito"/>
                <a:cs typeface="Carlito"/>
              </a:rPr>
              <a:t>of minimum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length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B3FB36-01AE-4950-A693-E95D57DC7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09" b="84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44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54F2-E91D-46FB-8FF6-90769675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0FABB-0EFD-4F74-883D-90F1A4E8B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75" b="7016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87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AACD4-A033-4D16-96FB-E84C3BC3A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3" b="84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94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3A076-3FB5-4B64-A79C-64D355A0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45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634FF3-345A-4440-A56D-656A73E26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1" b="12946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02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2B78A2-EDAA-4694-A5E6-A714089F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3" r="21667" b="1146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29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08791-D53F-446B-9D16-5719592E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2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21FFD-4789-4E19-A686-2519603BD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91" b="701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5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994" y="462533"/>
            <a:ext cx="64465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SAT </a:t>
            </a:r>
            <a:r>
              <a:rPr spc="-40" dirty="0"/>
              <a:t>Translation </a:t>
            </a:r>
            <a:r>
              <a:rPr spc="-5" dirty="0"/>
              <a:t>of</a:t>
            </a:r>
            <a:r>
              <a:rPr spc="160" dirty="0"/>
              <a:t> </a:t>
            </a:r>
            <a:r>
              <a:rPr dirty="0"/>
              <a:t>N-Queens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6268"/>
            <a:ext cx="5765165" cy="48609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0" dirty="0">
                <a:latin typeface="Carlito"/>
                <a:cs typeface="Carlito"/>
              </a:rPr>
              <a:t>At </a:t>
            </a:r>
            <a:r>
              <a:rPr sz="3200" spc="-15" dirty="0">
                <a:latin typeface="Carlito"/>
                <a:cs typeface="Carlito"/>
              </a:rPr>
              <a:t>least </a:t>
            </a:r>
            <a:r>
              <a:rPr sz="3200" spc="-5" dirty="0">
                <a:latin typeface="Carlito"/>
                <a:cs typeface="Carlito"/>
              </a:rPr>
              <a:t>one queen each</a:t>
            </a:r>
            <a:r>
              <a:rPr sz="3200" spc="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column:</a:t>
            </a:r>
            <a:endParaRPr sz="3200">
              <a:latin typeface="Carlito"/>
              <a:cs typeface="Carlito"/>
            </a:endParaRPr>
          </a:p>
          <a:p>
            <a:pPr marL="469900" marR="1107440">
              <a:lnSpc>
                <a:spcPct val="110000"/>
              </a:lnSpc>
              <a:spcBef>
                <a:spcPts val="30"/>
              </a:spcBef>
            </a:pPr>
            <a:r>
              <a:rPr sz="2800" spc="-5" dirty="0">
                <a:latin typeface="Carlito"/>
                <a:cs typeface="Carlito"/>
              </a:rPr>
              <a:t>(Q11 </a:t>
            </a:r>
            <a:r>
              <a:rPr sz="2800" dirty="0">
                <a:latin typeface="Carlito"/>
                <a:cs typeface="Carlito"/>
              </a:rPr>
              <a:t>v Q12 v Q13 v </a:t>
            </a:r>
            <a:r>
              <a:rPr sz="2800" spc="-5" dirty="0">
                <a:latin typeface="Carlito"/>
                <a:cs typeface="Carlito"/>
              </a:rPr>
              <a:t>... </a:t>
            </a:r>
            <a:r>
              <a:rPr sz="2800" dirty="0">
                <a:latin typeface="Carlito"/>
                <a:cs typeface="Carlito"/>
              </a:rPr>
              <a:t>v Q18)  </a:t>
            </a:r>
            <a:r>
              <a:rPr sz="2800" spc="-5" dirty="0">
                <a:latin typeface="Carlito"/>
                <a:cs typeface="Carlito"/>
              </a:rPr>
              <a:t>(Q21 </a:t>
            </a:r>
            <a:r>
              <a:rPr sz="2800" dirty="0">
                <a:latin typeface="Carlito"/>
                <a:cs typeface="Carlito"/>
              </a:rPr>
              <a:t>v Q22 v Q23 v </a:t>
            </a:r>
            <a:r>
              <a:rPr sz="2800" spc="-5" dirty="0">
                <a:latin typeface="Carlito"/>
                <a:cs typeface="Carlito"/>
              </a:rPr>
              <a:t>... </a:t>
            </a:r>
            <a:r>
              <a:rPr sz="2800" dirty="0">
                <a:latin typeface="Carlito"/>
                <a:cs typeface="Carlito"/>
              </a:rPr>
              <a:t>v</a:t>
            </a:r>
            <a:r>
              <a:rPr sz="2800" spc="-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Q28)</a:t>
            </a:r>
            <a:endParaRPr sz="28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</a:pPr>
            <a:r>
              <a:rPr sz="2800" spc="-869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50">
              <a:latin typeface="Arial"/>
              <a:cs typeface="Arial"/>
            </a:endParaRPr>
          </a:p>
          <a:p>
            <a:pPr marL="354965" marR="3190875" indent="-354965">
              <a:lnSpc>
                <a:spcPct val="1098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No </a:t>
            </a:r>
            <a:r>
              <a:rPr sz="3200" spc="-25" dirty="0">
                <a:latin typeface="Carlito"/>
                <a:cs typeface="Carlito"/>
              </a:rPr>
              <a:t>attacks:  </a:t>
            </a:r>
            <a:r>
              <a:rPr sz="2800" spc="-5" dirty="0">
                <a:latin typeface="Carlito"/>
                <a:cs typeface="Carlito"/>
              </a:rPr>
              <a:t>(~Q11 </a:t>
            </a:r>
            <a:r>
              <a:rPr sz="2800" dirty="0">
                <a:latin typeface="Carlito"/>
                <a:cs typeface="Carlito"/>
              </a:rPr>
              <a:t>v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~Q12)  </a:t>
            </a:r>
            <a:r>
              <a:rPr sz="2800" spc="-5" dirty="0">
                <a:latin typeface="Carlito"/>
                <a:cs typeface="Carlito"/>
              </a:rPr>
              <a:t>(~Q11 </a:t>
            </a:r>
            <a:r>
              <a:rPr sz="2800" dirty="0">
                <a:latin typeface="Carlito"/>
                <a:cs typeface="Carlito"/>
              </a:rPr>
              <a:t>v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~Q22)  </a:t>
            </a:r>
            <a:r>
              <a:rPr sz="2800" spc="-5" dirty="0">
                <a:latin typeface="Carlito"/>
                <a:cs typeface="Carlito"/>
              </a:rPr>
              <a:t>(~Q11 </a:t>
            </a:r>
            <a:r>
              <a:rPr sz="2800" dirty="0">
                <a:latin typeface="Carlito"/>
                <a:cs typeface="Carlito"/>
              </a:rPr>
              <a:t>v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~Q21)</a:t>
            </a:r>
            <a:endParaRPr sz="28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latin typeface="Carlito"/>
                <a:cs typeface="Carlito"/>
              </a:rPr>
              <a:t>...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0" y="4659629"/>
            <a:ext cx="2285999" cy="2198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7E7F78-25DE-401F-BA6C-C66A1A872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0" b="7016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3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3C4D92-7422-4603-A7B2-185F376C2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" b="7016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63B7BC-7129-4F5F-A656-14407F79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" b="11462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72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54C4A-BDB2-4AA3-9B61-67AD45F89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41014-38F7-4F65-9086-3E6BC20A1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3" b="6193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26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38E3C-0B72-428B-94D0-0D8A93E4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3" b="555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51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1FF502-1223-4B06-A591-BBA9C1D09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3" b="555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9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A62077-54EA-4D40-BE64-BB4BDA4FE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3" b="14426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8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DF54F-55F0-459F-8133-B2F1C6DFE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88FB2-B84A-4FC0-A896-A8AA7B0F6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3" b="6193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56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70FEF-5D83-459D-B500-955A537C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3" b="701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17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8D04D-A754-424F-9A26-D334D9CB7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3"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58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9602" y="462533"/>
            <a:ext cx="73837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Inference </a:t>
            </a:r>
            <a:r>
              <a:rPr spc="-5" dirty="0"/>
              <a:t>3: Model</a:t>
            </a:r>
            <a:r>
              <a:rPr spc="-15" dirty="0"/>
              <a:t> Enumeration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541" y="1476959"/>
            <a:ext cx="7217409" cy="296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1990" marR="5080" indent="-571500">
              <a:lnSpc>
                <a:spcPct val="122200"/>
              </a:lnSpc>
              <a:spcBef>
                <a:spcPts val="100"/>
              </a:spcBef>
              <a:tabLst>
                <a:tab pos="1659889" algn="l"/>
                <a:tab pos="4416425" algn="l"/>
              </a:tabLst>
            </a:pPr>
            <a:r>
              <a:rPr sz="3200" b="1" dirty="0">
                <a:latin typeface="Courier New"/>
                <a:cs typeface="Courier New"/>
              </a:rPr>
              <a:t>for </a:t>
            </a:r>
            <a:r>
              <a:rPr sz="3200" b="1" dirty="0">
                <a:solidFill>
                  <a:srgbClr val="3333FF"/>
                </a:solidFill>
                <a:latin typeface="Courier New"/>
                <a:cs typeface="Courier New"/>
              </a:rPr>
              <a:t>(m in truth assignments)</a:t>
            </a:r>
            <a:r>
              <a:rPr sz="3200" b="1" dirty="0">
                <a:latin typeface="Courier New"/>
                <a:cs typeface="Courier New"/>
              </a:rPr>
              <a:t>{  </a:t>
            </a:r>
            <a:r>
              <a:rPr sz="3200" b="1" spc="-5" dirty="0">
                <a:latin typeface="Courier New"/>
                <a:cs typeface="Courier New"/>
              </a:rPr>
              <a:t>if	</a:t>
            </a:r>
            <a:r>
              <a:rPr sz="3200" b="1" spc="-5" dirty="0">
                <a:solidFill>
                  <a:srgbClr val="3333FF"/>
                </a:solidFill>
                <a:latin typeface="Courier New"/>
                <a:cs typeface="Courier New"/>
              </a:rPr>
              <a:t>(m</a:t>
            </a:r>
            <a:r>
              <a:rPr sz="3200" b="1" spc="20" dirty="0">
                <a:solidFill>
                  <a:srgbClr val="3333FF"/>
                </a:solidFill>
                <a:latin typeface="Courier New"/>
                <a:cs typeface="Courier New"/>
              </a:rPr>
              <a:t> </a:t>
            </a:r>
            <a:r>
              <a:rPr sz="3200" b="1" spc="-10" dirty="0">
                <a:solidFill>
                  <a:srgbClr val="3333FF"/>
                </a:solidFill>
                <a:latin typeface="Courier New"/>
                <a:cs typeface="Courier New"/>
              </a:rPr>
              <a:t>makes</a:t>
            </a:r>
            <a:r>
              <a:rPr sz="3200" b="1" spc="45" dirty="0">
                <a:solidFill>
                  <a:srgbClr val="3333FF"/>
                </a:solidFill>
                <a:latin typeface="Courier New"/>
                <a:cs typeface="Courier New"/>
              </a:rPr>
              <a:t> </a:t>
            </a:r>
            <a:r>
              <a:rPr sz="3200" b="1" spc="-5" dirty="0">
                <a:solidFill>
                  <a:srgbClr val="3333FF"/>
                </a:solidFill>
                <a:latin typeface="Symbol"/>
                <a:cs typeface="Symbol"/>
              </a:rPr>
              <a:t></a:t>
            </a:r>
            <a:r>
              <a:rPr sz="3200" spc="-5" dirty="0">
                <a:solidFill>
                  <a:srgbClr val="3333FF"/>
                </a:solidFill>
                <a:latin typeface="Times New Roman"/>
                <a:cs typeface="Times New Roman"/>
              </a:rPr>
              <a:t>	</a:t>
            </a:r>
            <a:r>
              <a:rPr sz="3200" b="1" spc="-5" dirty="0">
                <a:solidFill>
                  <a:srgbClr val="3333FF"/>
                </a:solidFill>
                <a:latin typeface="Courier New"/>
                <a:cs typeface="Courier New"/>
              </a:rPr>
              <a:t>true)</a:t>
            </a:r>
            <a:endParaRPr sz="3200">
              <a:latin typeface="Courier New"/>
              <a:cs typeface="Courier New"/>
            </a:endParaRPr>
          </a:p>
          <a:p>
            <a:pPr marL="681990">
              <a:lnSpc>
                <a:spcPct val="100000"/>
              </a:lnSpc>
              <a:spcBef>
                <a:spcPts val="680"/>
              </a:spcBef>
            </a:pPr>
            <a:r>
              <a:rPr sz="3200" b="1" dirty="0">
                <a:latin typeface="Courier New"/>
                <a:cs typeface="Courier New"/>
              </a:rPr>
              <a:t>then return</a:t>
            </a:r>
            <a:r>
              <a:rPr sz="3200" b="1" spc="15" dirty="0">
                <a:latin typeface="Courier New"/>
                <a:cs typeface="Courier New"/>
              </a:rPr>
              <a:t> </a:t>
            </a:r>
            <a:r>
              <a:rPr sz="3200" b="1" dirty="0">
                <a:solidFill>
                  <a:srgbClr val="3333FF"/>
                </a:solidFill>
                <a:latin typeface="Courier New"/>
                <a:cs typeface="Courier New"/>
              </a:rPr>
              <a:t>“Sat!”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b="1" dirty="0"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  <a:p>
            <a:pPr marL="257175">
              <a:lnSpc>
                <a:spcPct val="100000"/>
              </a:lnSpc>
              <a:spcBef>
                <a:spcPts val="770"/>
              </a:spcBef>
            </a:pPr>
            <a:r>
              <a:rPr sz="3200" b="1" dirty="0">
                <a:latin typeface="Courier New"/>
                <a:cs typeface="Courier New"/>
              </a:rPr>
              <a:t>return</a:t>
            </a:r>
            <a:r>
              <a:rPr sz="3200" b="1" spc="5" dirty="0">
                <a:latin typeface="Courier New"/>
                <a:cs typeface="Courier New"/>
              </a:rPr>
              <a:t> </a:t>
            </a:r>
            <a:r>
              <a:rPr sz="3200" b="1" dirty="0">
                <a:solidFill>
                  <a:srgbClr val="3333FF"/>
                </a:solidFill>
                <a:latin typeface="Courier New"/>
                <a:cs typeface="Courier New"/>
              </a:rPr>
              <a:t>“Unsat!”</a:t>
            </a:r>
            <a:endParaRPr sz="3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B5B4D-A20C-4A5F-9B61-29E53E350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3" b="12945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89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A142A0-8E1A-463B-8A29-3FB87110B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3" b="11462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85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E0E359-F3DD-4436-97AD-9556FABED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00" b="1294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8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5131A-B656-4B2B-A5E2-2F953962A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5CC87-F194-4FEC-9DD2-1A8479565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 b="11278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82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A5ECC-D23D-495C-9791-4C19526C9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" b="5534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38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23BC5A-6587-4CBA-8E9A-8B2E34AF7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1" r="5000" b="55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21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CE590-A69B-453B-804D-29BF49D19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" b="625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6A0609-C0AC-4B2E-B21E-E2E9CC356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9" r="5833" b="55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2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7D5651-88BE-47B3-BC7E-AF544FC76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" b="8499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47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384E01-D943-44AC-B38A-49DA66FE3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" b="8499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6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59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6405" y="0"/>
            <a:ext cx="671131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58290">
              <a:lnSpc>
                <a:spcPct val="100000"/>
              </a:lnSpc>
              <a:spcBef>
                <a:spcPts val="100"/>
              </a:spcBef>
            </a:pPr>
            <a:r>
              <a:rPr sz="4000" spc="-20" dirty="0"/>
              <a:t>Inference </a:t>
            </a:r>
            <a:r>
              <a:rPr sz="4000" dirty="0"/>
              <a:t>4: </a:t>
            </a:r>
            <a:r>
              <a:rPr sz="4000" spc="-5" dirty="0"/>
              <a:t>DPLL  </a:t>
            </a:r>
            <a:r>
              <a:rPr sz="4000" spc="-15" dirty="0"/>
              <a:t>(Enumeration </a:t>
            </a:r>
            <a:r>
              <a:rPr sz="4000" spc="-5" dirty="0"/>
              <a:t>of </a:t>
            </a:r>
            <a:r>
              <a:rPr sz="4000" b="1" i="1" spc="-10" dirty="0">
                <a:latin typeface="Carlito"/>
                <a:cs typeface="Carlito"/>
              </a:rPr>
              <a:t>Partial</a:t>
            </a:r>
            <a:r>
              <a:rPr sz="4000" b="1" i="1" spc="-25" dirty="0">
                <a:latin typeface="Carlito"/>
                <a:cs typeface="Carlito"/>
              </a:rPr>
              <a:t> </a:t>
            </a:r>
            <a:r>
              <a:rPr sz="4000" dirty="0"/>
              <a:t>Models)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28598"/>
            <a:ext cx="8091170" cy="495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ctr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rlito"/>
                <a:cs typeface="Carlito"/>
              </a:rPr>
              <a:t>[Davis, </a:t>
            </a:r>
            <a:r>
              <a:rPr sz="2800" spc="-5" dirty="0">
                <a:latin typeface="Carlito"/>
                <a:cs typeface="Carlito"/>
              </a:rPr>
              <a:t>Putnam, </a:t>
            </a:r>
            <a:r>
              <a:rPr sz="2800" spc="-10" dirty="0">
                <a:latin typeface="Carlito"/>
                <a:cs typeface="Carlito"/>
              </a:rPr>
              <a:t>Loveland </a:t>
            </a:r>
            <a:r>
              <a:rPr sz="2800" dirty="0">
                <a:latin typeface="Carlito"/>
                <a:cs typeface="Carlito"/>
              </a:rPr>
              <a:t>&amp; </a:t>
            </a:r>
            <a:r>
              <a:rPr sz="2800" spc="-5" dirty="0">
                <a:latin typeface="Carlito"/>
                <a:cs typeface="Carlito"/>
              </a:rPr>
              <a:t>Logemann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1962]</a:t>
            </a:r>
            <a:endParaRPr sz="2800">
              <a:latin typeface="Carlito"/>
              <a:cs typeface="Carlito"/>
            </a:endParaRPr>
          </a:p>
          <a:p>
            <a:pPr marR="9525" algn="ctr">
              <a:lnSpc>
                <a:spcPct val="100000"/>
              </a:lnSpc>
            </a:pPr>
            <a:r>
              <a:rPr sz="2800" i="1" spc="-20" dirty="0">
                <a:latin typeface="Carlito"/>
                <a:cs typeface="Carlito"/>
              </a:rPr>
              <a:t>Version</a:t>
            </a:r>
            <a:r>
              <a:rPr sz="2800" i="1" spc="-15" dirty="0">
                <a:latin typeface="Carlito"/>
                <a:cs typeface="Carlito"/>
              </a:rPr>
              <a:t> </a:t>
            </a:r>
            <a:r>
              <a:rPr sz="2800" i="1" dirty="0">
                <a:latin typeface="Carlito"/>
                <a:cs typeface="Carlito"/>
              </a:rPr>
              <a:t>1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800" b="1" spc="-10" dirty="0">
                <a:latin typeface="Courier New"/>
                <a:cs typeface="Courier New"/>
              </a:rPr>
              <a:t>dpll_1(pa){</a:t>
            </a:r>
            <a:endParaRPr sz="2800">
              <a:latin typeface="Courier New"/>
              <a:cs typeface="Courier New"/>
            </a:endParaRPr>
          </a:p>
          <a:p>
            <a:pPr marL="355600" marR="278130">
              <a:lnSpc>
                <a:spcPct val="105000"/>
              </a:lnSpc>
            </a:pPr>
            <a:r>
              <a:rPr sz="2800" b="1" spc="-5" dirty="0">
                <a:latin typeface="Courier New"/>
                <a:cs typeface="Courier New"/>
              </a:rPr>
              <a:t>if (pa </a:t>
            </a:r>
            <a:r>
              <a:rPr sz="2800" b="1" spc="-10" dirty="0">
                <a:latin typeface="Courier New"/>
                <a:cs typeface="Courier New"/>
              </a:rPr>
              <a:t>makes </a:t>
            </a:r>
            <a:r>
              <a:rPr sz="2800" b="1" dirty="0">
                <a:latin typeface="Courier New"/>
                <a:cs typeface="Courier New"/>
              </a:rPr>
              <a:t>F </a:t>
            </a:r>
            <a:r>
              <a:rPr sz="2800" b="1" spc="-10" dirty="0">
                <a:latin typeface="Courier New"/>
                <a:cs typeface="Courier New"/>
              </a:rPr>
              <a:t>false) return false;  </a:t>
            </a:r>
            <a:r>
              <a:rPr sz="2800" b="1" spc="-5" dirty="0">
                <a:latin typeface="Courier New"/>
                <a:cs typeface="Courier New"/>
              </a:rPr>
              <a:t>if (pa </a:t>
            </a:r>
            <a:r>
              <a:rPr sz="2800" b="1" spc="-10" dirty="0">
                <a:latin typeface="Courier New"/>
                <a:cs typeface="Courier New"/>
              </a:rPr>
              <a:t>makes </a:t>
            </a:r>
            <a:r>
              <a:rPr sz="2800" b="1" dirty="0">
                <a:latin typeface="Courier New"/>
                <a:cs typeface="Courier New"/>
              </a:rPr>
              <a:t>F </a:t>
            </a:r>
            <a:r>
              <a:rPr sz="2800" b="1" spc="-10" dirty="0">
                <a:latin typeface="Courier New"/>
                <a:cs typeface="Courier New"/>
              </a:rPr>
              <a:t>true) return true;  choose </a:t>
            </a:r>
            <a:r>
              <a:rPr sz="2800" b="1" dirty="0">
                <a:latin typeface="Courier New"/>
                <a:cs typeface="Courier New"/>
              </a:rPr>
              <a:t>P </a:t>
            </a:r>
            <a:r>
              <a:rPr sz="2800" b="1" spc="-5" dirty="0">
                <a:latin typeface="Courier New"/>
                <a:cs typeface="Courier New"/>
              </a:rPr>
              <a:t>in</a:t>
            </a:r>
            <a:r>
              <a:rPr sz="2800" b="1" spc="-6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F;</a:t>
            </a:r>
            <a:endParaRPr sz="2800">
              <a:latin typeface="Courier New"/>
              <a:cs typeface="Courier New"/>
            </a:endParaRPr>
          </a:p>
          <a:p>
            <a:pPr marL="355600" marR="5080">
              <a:lnSpc>
                <a:spcPct val="105000"/>
              </a:lnSpc>
              <a:spcBef>
                <a:spcPts val="50"/>
              </a:spcBef>
              <a:tabLst>
                <a:tab pos="3819525" algn="l"/>
                <a:tab pos="4457065" algn="l"/>
              </a:tabLst>
            </a:pPr>
            <a:r>
              <a:rPr sz="2800" b="1" spc="-5" dirty="0">
                <a:latin typeface="Courier New"/>
                <a:cs typeface="Courier New"/>
              </a:rPr>
              <a:t>if</a:t>
            </a:r>
            <a:r>
              <a:rPr sz="2800" b="1" spc="-10" dirty="0">
                <a:latin typeface="Courier New"/>
                <a:cs typeface="Courier New"/>
              </a:rPr>
              <a:t> (dpll_1(pa</a:t>
            </a:r>
            <a:r>
              <a:rPr sz="2800" b="1" spc="-1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Symbol"/>
                <a:cs typeface="Symbol"/>
              </a:rPr>
              <a:t>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Courier New"/>
                <a:cs typeface="Courier New"/>
              </a:rPr>
              <a:t>{P=0})) return</a:t>
            </a:r>
            <a:r>
              <a:rPr sz="2800" b="1" spc="-16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true;  return</a:t>
            </a:r>
            <a:r>
              <a:rPr sz="2800" b="1" spc="-2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dpll_1(pa</a:t>
            </a:r>
            <a:r>
              <a:rPr sz="2800" b="1" spc="-20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Symbol"/>
                <a:cs typeface="Symbol"/>
              </a:rPr>
              <a:t>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Courier New"/>
                <a:cs typeface="Courier New"/>
              </a:rPr>
              <a:t>{P=1});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b="1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9900CC"/>
                </a:solidFill>
                <a:latin typeface="Carlito"/>
                <a:cs typeface="Carlito"/>
              </a:rPr>
              <a:t>Returns </a:t>
            </a:r>
            <a:r>
              <a:rPr sz="2800" dirty="0">
                <a:solidFill>
                  <a:srgbClr val="9900CC"/>
                </a:solidFill>
                <a:latin typeface="Carlito"/>
                <a:cs typeface="Carlito"/>
              </a:rPr>
              <a:t>true if F is </a:t>
            </a:r>
            <a:r>
              <a:rPr sz="2800" spc="-10" dirty="0">
                <a:solidFill>
                  <a:srgbClr val="9900CC"/>
                </a:solidFill>
                <a:latin typeface="Carlito"/>
                <a:cs typeface="Carlito"/>
              </a:rPr>
              <a:t>satisfiable, </a:t>
            </a:r>
            <a:r>
              <a:rPr sz="2800" spc="-15" dirty="0">
                <a:solidFill>
                  <a:srgbClr val="9900CC"/>
                </a:solidFill>
                <a:latin typeface="Carlito"/>
                <a:cs typeface="Carlito"/>
              </a:rPr>
              <a:t>false</a:t>
            </a:r>
            <a:r>
              <a:rPr sz="2800" spc="-25" dirty="0">
                <a:solidFill>
                  <a:srgbClr val="9900CC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9900CC"/>
                </a:solidFill>
                <a:latin typeface="Carlito"/>
                <a:cs typeface="Carlito"/>
              </a:rPr>
              <a:t>otherwise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0193D-901C-49FD-BB49-CB550AF27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703A5-CA73-494B-B264-3CA75B61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95" r="5833" b="619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3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692A-1C99-4538-8337-E7CF97DE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65786-CD3A-4E23-ACB7-23464DE0B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66" b="8499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16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9A7C-DA39-4907-9D08-08355883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1E4E1-0CD8-4896-B5D9-C390540CE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A7C46-2E22-4359-8529-548BBA57B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33" b="6193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5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4E33-062B-43AC-AF06-07A5ED6F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DAB36-8CF7-4AC2-B3D9-4623C13E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E1180-3E6B-4454-BC58-381839B97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0" b="6193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04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DA6D94-0766-445B-8E67-19D375A79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 b="11462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37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873F-B948-4EAE-8E6E-084D3031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34D96-9223-44E3-9740-D0C5EFFAB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67FF0-5FFC-4BB9-99C2-FD2515BD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95" r="5000" b="619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0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9197" y="1834947"/>
            <a:ext cx="1632585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b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  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(¬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19600" y="1914651"/>
            <a:ext cx="1057910" cy="753110"/>
            <a:chOff x="4419600" y="1914651"/>
            <a:chExt cx="1057910" cy="753110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24400" y="193700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9197" y="1834947"/>
            <a:ext cx="1632585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b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  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(¬</a:t>
            </a:r>
            <a:r>
              <a:rPr sz="2800" i="1" dirty="0">
                <a:latin typeface="Arial"/>
                <a:cs typeface="Arial"/>
              </a:rPr>
              <a:t>a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71644" y="1885441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DPLL </a:t>
            </a:r>
            <a:r>
              <a:rPr spc="-45" dirty="0"/>
              <a:t>Version</a:t>
            </a:r>
            <a:r>
              <a:rPr spc="-4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54102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5826" y="16250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19600" y="1914651"/>
            <a:ext cx="1057910" cy="753110"/>
            <a:chOff x="4419600" y="1914651"/>
            <a:chExt cx="1057910" cy="753110"/>
          </a:xfrm>
        </p:grpSpPr>
        <p:sp>
          <p:nvSpPr>
            <p:cNvPr id="6" name="object 6"/>
            <p:cNvSpPr/>
            <p:nvPr/>
          </p:nvSpPr>
          <p:spPr>
            <a:xfrm>
              <a:off x="4419600" y="1914651"/>
              <a:ext cx="1057910" cy="753110"/>
            </a:xfrm>
            <a:custGeom>
              <a:avLst/>
              <a:gdLst/>
              <a:ahLst/>
              <a:cxnLst/>
              <a:rect l="l" t="t" r="r" b="b"/>
              <a:pathLst>
                <a:path w="1057910" h="753110">
                  <a:moveTo>
                    <a:pt x="33909" y="689610"/>
                  </a:moveTo>
                  <a:lnTo>
                    <a:pt x="0" y="752601"/>
                  </a:lnTo>
                  <a:lnTo>
                    <a:pt x="70738" y="741807"/>
                  </a:lnTo>
                  <a:lnTo>
                    <a:pt x="68050" y="737997"/>
                  </a:lnTo>
                  <a:lnTo>
                    <a:pt x="48513" y="737997"/>
                  </a:lnTo>
                  <a:lnTo>
                    <a:pt x="29972" y="711835"/>
                  </a:lnTo>
                  <a:lnTo>
                    <a:pt x="43070" y="702593"/>
                  </a:lnTo>
                  <a:lnTo>
                    <a:pt x="33909" y="689610"/>
                  </a:lnTo>
                  <a:close/>
                </a:path>
                <a:path w="1057910" h="753110">
                  <a:moveTo>
                    <a:pt x="43070" y="702593"/>
                  </a:moveTo>
                  <a:lnTo>
                    <a:pt x="29972" y="711835"/>
                  </a:lnTo>
                  <a:lnTo>
                    <a:pt x="48513" y="737997"/>
                  </a:lnTo>
                  <a:lnTo>
                    <a:pt x="61557" y="728794"/>
                  </a:lnTo>
                  <a:lnTo>
                    <a:pt x="43070" y="702593"/>
                  </a:lnTo>
                  <a:close/>
                </a:path>
                <a:path w="1057910" h="753110">
                  <a:moveTo>
                    <a:pt x="61557" y="728794"/>
                  </a:moveTo>
                  <a:lnTo>
                    <a:pt x="48513" y="737997"/>
                  </a:lnTo>
                  <a:lnTo>
                    <a:pt x="68050" y="737997"/>
                  </a:lnTo>
                  <a:lnTo>
                    <a:pt x="61557" y="728794"/>
                  </a:lnTo>
                  <a:close/>
                </a:path>
                <a:path w="1057910" h="753110">
                  <a:moveTo>
                    <a:pt x="1038860" y="0"/>
                  </a:moveTo>
                  <a:lnTo>
                    <a:pt x="43070" y="702593"/>
                  </a:lnTo>
                  <a:lnTo>
                    <a:pt x="61557" y="728794"/>
                  </a:lnTo>
                  <a:lnTo>
                    <a:pt x="1057402" y="26162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24400" y="193700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9197" y="1834947"/>
            <a:ext cx="1651635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b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  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(F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¬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Arial"/>
                <a:cs typeface="Arial"/>
              </a:rPr>
              <a:t>(T </a:t>
            </a:r>
            <a:r>
              <a:rPr sz="2800" dirty="0">
                <a:latin typeface="Symbol"/>
                <a:cs typeface="Symbol"/>
              </a:rPr>
              <a:t>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/>
              <a:t>62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71644" y="1885441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1359</Words>
  <Application>Microsoft Office PowerPoint</Application>
  <PresentationFormat>On-screen Show (4:3)</PresentationFormat>
  <Paragraphs>261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Carlito</vt:lpstr>
      <vt:lpstr>Comic Sans MS</vt:lpstr>
      <vt:lpstr>Courier New</vt:lpstr>
      <vt:lpstr>Symbol</vt:lpstr>
      <vt:lpstr>Times New Roman</vt:lpstr>
      <vt:lpstr>Office Theme</vt:lpstr>
      <vt:lpstr>Logic in AI Contd. Agenda:DPLL Algo, FIRST ORDER LOGIC</vt:lpstr>
      <vt:lpstr>SAT: Model Finding</vt:lpstr>
      <vt:lpstr>Why study Satisfiability?</vt:lpstr>
      <vt:lpstr>SAT Translation of N-Queens</vt:lpstr>
      <vt:lpstr>Inference 3: Model Enumeration</vt:lpstr>
      <vt:lpstr>Inference 4: DPLL  (Enumeration of Partial Models)</vt:lpstr>
      <vt:lpstr>DPLL Version 1</vt:lpstr>
      <vt:lpstr>DPLL Version 1</vt:lpstr>
      <vt:lpstr>DPLL Version 1</vt:lpstr>
      <vt:lpstr>DPLL Version 1</vt:lpstr>
      <vt:lpstr>DPLL Version 1</vt:lpstr>
      <vt:lpstr>DPLL Version 1</vt:lpstr>
      <vt:lpstr>DPLL Version 1</vt:lpstr>
      <vt:lpstr>DPLL Version 1</vt:lpstr>
      <vt:lpstr>DPLL as Search</vt:lpstr>
      <vt:lpstr>Improving DPLL</vt:lpstr>
      <vt:lpstr>DPLL version 2</vt:lpstr>
      <vt:lpstr>DPLL Version 2</vt:lpstr>
      <vt:lpstr>DPLL Version 2</vt:lpstr>
      <vt:lpstr>DPLL Version 2</vt:lpstr>
      <vt:lpstr>DPLL Version 2</vt:lpstr>
      <vt:lpstr>DPLL Version 2</vt:lpstr>
      <vt:lpstr>DPLL Version 2</vt:lpstr>
      <vt:lpstr>Structure in Clauses</vt:lpstr>
      <vt:lpstr>PowerPoint Presentation</vt:lpstr>
      <vt:lpstr>In Other Words</vt:lpstr>
      <vt:lpstr>DPLL (previous version)</vt:lpstr>
      <vt:lpstr>DPLL (for real!)</vt:lpstr>
      <vt:lpstr>DPLL (for real)</vt:lpstr>
      <vt:lpstr>DPLL (for real!)</vt:lpstr>
      <vt:lpstr>Heuristic Search in DPLL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Shop Scheduling</dc:title>
  <dc:creator>friedman</dc:creator>
  <cp:lastModifiedBy>jyotsana grover</cp:lastModifiedBy>
  <cp:revision>27</cp:revision>
  <dcterms:created xsi:type="dcterms:W3CDTF">2020-12-12T10:23:27Z</dcterms:created>
  <dcterms:modified xsi:type="dcterms:W3CDTF">2020-12-19T18:00:09Z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2020-12-12T00:00:00Z</vt:filetime>
  </property>
</Properties>
</file>